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77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2A1F40-A005-49DF-AFC5-015B67958ECC}" type="datetimeFigureOut">
              <a:rPr lang="en-US" smtClean="0"/>
              <a:t>11/12/2015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B1D307-A5BE-45B5-8407-32A0855EA82E}" type="slidenum">
              <a:rPr lang="en-US" smtClean="0"/>
              <a:t>‹#›</a:t>
            </a:fld>
            <a:endParaRPr lang="en-US"/>
          </a:p>
        </p:txBody>
      </p:sp>
    </p:spTree>
    <p:extLst>
      <p:ext uri="{BB962C8B-B14F-4D97-AF65-F5344CB8AC3E}">
        <p14:creationId xmlns:p14="http://schemas.microsoft.com/office/powerpoint/2010/main" val="161909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1D307-A5BE-45B5-8407-32A0855EA82E}" type="slidenum">
              <a:rPr lang="en-US" smtClean="0"/>
              <a:t>5</a:t>
            </a:fld>
            <a:endParaRPr lang="en-US"/>
          </a:p>
        </p:txBody>
      </p:sp>
    </p:spTree>
    <p:extLst>
      <p:ext uri="{BB962C8B-B14F-4D97-AF65-F5344CB8AC3E}">
        <p14:creationId xmlns:p14="http://schemas.microsoft.com/office/powerpoint/2010/main" val="1422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Answers: the apple experiences a force of 3.24N; the chair</a:t>
            </a:r>
            <a:r>
              <a:rPr lang="en-US" baseline="0" dirty="0" smtClean="0"/>
              <a:t> has a mass of 20kg</a:t>
            </a:r>
            <a:endParaRPr lang="en-US" dirty="0"/>
          </a:p>
        </p:txBody>
      </p:sp>
      <p:sp>
        <p:nvSpPr>
          <p:cNvPr id="4" name="Slide Number Placeholder 3"/>
          <p:cNvSpPr>
            <a:spLocks noGrp="1"/>
          </p:cNvSpPr>
          <p:nvPr>
            <p:ph type="sldNum" sz="quarter" idx="10"/>
          </p:nvPr>
        </p:nvSpPr>
        <p:spPr/>
        <p:txBody>
          <a:bodyPr/>
          <a:lstStyle/>
          <a:p>
            <a:fld id="{39B1D307-A5BE-45B5-8407-32A0855EA82E}" type="slidenum">
              <a:rPr lang="en-US" smtClean="0"/>
              <a:t>9</a:t>
            </a:fld>
            <a:endParaRPr lang="en-US"/>
          </a:p>
        </p:txBody>
      </p:sp>
    </p:spTree>
    <p:extLst>
      <p:ext uri="{BB962C8B-B14F-4D97-AF65-F5344CB8AC3E}">
        <p14:creationId xmlns:p14="http://schemas.microsoft.com/office/powerpoint/2010/main" val="121875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Answers: 1850 N</a:t>
            </a:r>
            <a:r>
              <a:rPr lang="en-US" baseline="0" dirty="0" smtClean="0"/>
              <a:t> on the satellite at Jupiter; 2100 kg space vehicle will experience 7833 N of force on Mars</a:t>
            </a:r>
            <a:endParaRPr lang="en-US" dirty="0"/>
          </a:p>
        </p:txBody>
      </p:sp>
      <p:sp>
        <p:nvSpPr>
          <p:cNvPr id="4" name="Slide Number Placeholder 3"/>
          <p:cNvSpPr>
            <a:spLocks noGrp="1"/>
          </p:cNvSpPr>
          <p:nvPr>
            <p:ph type="sldNum" sz="quarter" idx="10"/>
          </p:nvPr>
        </p:nvSpPr>
        <p:spPr/>
        <p:txBody>
          <a:bodyPr/>
          <a:lstStyle/>
          <a:p>
            <a:fld id="{39B1D307-A5BE-45B5-8407-32A0855EA82E}" type="slidenum">
              <a:rPr lang="en-US" smtClean="0"/>
              <a:t>10</a:t>
            </a:fld>
            <a:endParaRPr lang="en-US"/>
          </a:p>
        </p:txBody>
      </p:sp>
    </p:spTree>
    <p:extLst>
      <p:ext uri="{BB962C8B-B14F-4D97-AF65-F5344CB8AC3E}">
        <p14:creationId xmlns:p14="http://schemas.microsoft.com/office/powerpoint/2010/main" val="2731168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11/12/2015</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11/12/2015</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s://youtu.be/aCTHVhCQSQ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5008" y="1964267"/>
            <a:ext cx="9885117" cy="2421464"/>
          </a:xfrm>
        </p:spPr>
        <p:txBody>
          <a:bodyPr>
            <a:normAutofit/>
          </a:bodyPr>
          <a:lstStyle/>
          <a:p>
            <a:r>
              <a:rPr lang="en-US" sz="6600" dirty="0" smtClean="0">
                <a:effectLst>
                  <a:outerShdw blurRad="38100" dist="38100" dir="2700000" algn="tl">
                    <a:srgbClr val="000000">
                      <a:alpha val="43137"/>
                    </a:srgbClr>
                  </a:outerShdw>
                </a:effectLst>
              </a:rPr>
              <a:t>Universal Gravitation</a:t>
            </a:r>
            <a:endParaRPr lang="en-US" sz="66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sz="2400" dirty="0" smtClean="0"/>
              <a:t>With free fall and weight, too!</a:t>
            </a:r>
          </a:p>
          <a:p>
            <a:endParaRPr lang="en-US" dirty="0"/>
          </a:p>
        </p:txBody>
      </p:sp>
    </p:spTree>
    <p:extLst>
      <p:ext uri="{BB962C8B-B14F-4D97-AF65-F5344CB8AC3E}">
        <p14:creationId xmlns:p14="http://schemas.microsoft.com/office/powerpoint/2010/main" val="2312146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54170"/>
            <a:ext cx="10131425" cy="1456267"/>
          </a:xfrm>
        </p:spPr>
        <p:txBody>
          <a:bodyPr/>
          <a:lstStyle/>
          <a:p>
            <a:r>
              <a:rPr lang="en-US" dirty="0" smtClean="0"/>
              <a:t>Visiting other planets</a:t>
            </a:r>
            <a:endParaRPr lang="en-US" dirty="0"/>
          </a:p>
        </p:txBody>
      </p:sp>
      <p:sp>
        <p:nvSpPr>
          <p:cNvPr id="3" name="Content Placeholder 2"/>
          <p:cNvSpPr>
            <a:spLocks noGrp="1"/>
          </p:cNvSpPr>
          <p:nvPr>
            <p:ph idx="1"/>
          </p:nvPr>
        </p:nvSpPr>
        <p:spPr>
          <a:xfrm>
            <a:off x="368491" y="1146412"/>
            <a:ext cx="11423176" cy="5568287"/>
          </a:xfrm>
        </p:spPr>
        <p:txBody>
          <a:bodyPr anchor="t">
            <a:normAutofit/>
          </a:bodyPr>
          <a:lstStyle/>
          <a:p>
            <a:r>
              <a:rPr lang="en-US" sz="2000" dirty="0"/>
              <a:t>And if we were to travel to other planets, we can calculate the force they would exert on us by knowing their specific free fall accelerations. Here are some known planetary accelerations:</a:t>
            </a:r>
          </a:p>
          <a:p>
            <a:pPr lvl="4">
              <a:buNone/>
              <a:defRPr/>
            </a:pPr>
            <a:r>
              <a:rPr lang="en-US" sz="2800" dirty="0"/>
              <a:t>“</a:t>
            </a:r>
            <a:r>
              <a:rPr lang="en-US" sz="2800" dirty="0" err="1"/>
              <a:t>g</a:t>
            </a:r>
            <a:r>
              <a:rPr lang="en-US" sz="2800" baseline="-25000" dirty="0" err="1"/>
              <a:t>Earth</a:t>
            </a:r>
            <a:r>
              <a:rPr lang="en-US" sz="2800" dirty="0"/>
              <a:t>” is approximately 9.81 m/s</a:t>
            </a:r>
            <a:r>
              <a:rPr lang="en-US" sz="2800" baseline="30000" dirty="0"/>
              <a:t>2</a:t>
            </a:r>
          </a:p>
          <a:p>
            <a:pPr lvl="4">
              <a:buNone/>
              <a:defRPr/>
            </a:pPr>
            <a:r>
              <a:rPr lang="en-US" sz="2800" dirty="0"/>
              <a:t>“</a:t>
            </a:r>
            <a:r>
              <a:rPr lang="en-US" sz="2800" dirty="0" err="1"/>
              <a:t>g</a:t>
            </a:r>
            <a:r>
              <a:rPr lang="en-US" sz="2800" baseline="-25000" dirty="0" err="1"/>
              <a:t>Mars</a:t>
            </a:r>
            <a:r>
              <a:rPr lang="en-US" sz="2800" dirty="0"/>
              <a:t>” is approximately</a:t>
            </a:r>
            <a:r>
              <a:rPr lang="en-US" sz="2800" dirty="0" smtClean="0"/>
              <a:t>  </a:t>
            </a:r>
            <a:r>
              <a:rPr lang="en-US" sz="2800" dirty="0"/>
              <a:t>3.73 m/s</a:t>
            </a:r>
            <a:r>
              <a:rPr lang="en-US" sz="2800" baseline="30000" dirty="0"/>
              <a:t>2</a:t>
            </a:r>
          </a:p>
          <a:p>
            <a:pPr lvl="4">
              <a:buNone/>
              <a:defRPr/>
            </a:pPr>
            <a:r>
              <a:rPr lang="en-US" sz="2800" dirty="0"/>
              <a:t>“</a:t>
            </a:r>
            <a:r>
              <a:rPr lang="en-US" sz="2800" dirty="0" err="1"/>
              <a:t>g</a:t>
            </a:r>
            <a:r>
              <a:rPr lang="en-US" sz="2800" baseline="-25000" dirty="0" err="1"/>
              <a:t>Venus</a:t>
            </a:r>
            <a:r>
              <a:rPr lang="en-US" sz="2800" dirty="0"/>
              <a:t>” is approximately</a:t>
            </a:r>
            <a:r>
              <a:rPr lang="en-US" sz="2800" dirty="0" smtClean="0"/>
              <a:t> 8.7 </a:t>
            </a:r>
            <a:r>
              <a:rPr lang="en-US" sz="2800" dirty="0"/>
              <a:t>m/s</a:t>
            </a:r>
            <a:r>
              <a:rPr lang="en-US" sz="2800" baseline="30000" dirty="0"/>
              <a:t>2 </a:t>
            </a:r>
          </a:p>
          <a:p>
            <a:pPr lvl="4">
              <a:buNone/>
              <a:defRPr/>
            </a:pPr>
            <a:r>
              <a:rPr lang="en-US" sz="2800" dirty="0" smtClean="0"/>
              <a:t>“</a:t>
            </a:r>
            <a:r>
              <a:rPr lang="en-US" sz="2800" dirty="0" err="1" smtClean="0"/>
              <a:t>g</a:t>
            </a:r>
            <a:r>
              <a:rPr lang="en-US" sz="2800" baseline="-25000" dirty="0" err="1" smtClean="0"/>
              <a:t>Saturn</a:t>
            </a:r>
            <a:r>
              <a:rPr lang="en-US" sz="2800" dirty="0" smtClean="0"/>
              <a:t>” is </a:t>
            </a:r>
            <a:r>
              <a:rPr lang="en-US" sz="2800" dirty="0"/>
              <a:t>approximately</a:t>
            </a:r>
            <a:r>
              <a:rPr lang="en-US" sz="2800" dirty="0" smtClean="0"/>
              <a:t> 11.2 m/s</a:t>
            </a:r>
            <a:r>
              <a:rPr lang="en-US" sz="2800" baseline="30000" dirty="0" smtClean="0"/>
              <a:t>2</a:t>
            </a:r>
            <a:endParaRPr lang="en-US" sz="2800" dirty="0" smtClean="0"/>
          </a:p>
          <a:p>
            <a:pPr lvl="4">
              <a:buNone/>
              <a:defRPr/>
            </a:pPr>
            <a:r>
              <a:rPr lang="en-US" sz="2800" dirty="0" smtClean="0"/>
              <a:t>“</a:t>
            </a:r>
            <a:r>
              <a:rPr lang="en-US" sz="2800" dirty="0" err="1"/>
              <a:t>g</a:t>
            </a:r>
            <a:r>
              <a:rPr lang="en-US" sz="2800" baseline="-25000" dirty="0" err="1"/>
              <a:t>Jupiter</a:t>
            </a:r>
            <a:r>
              <a:rPr lang="en-US" sz="2800" dirty="0"/>
              <a:t>” is approximately</a:t>
            </a:r>
            <a:r>
              <a:rPr lang="en-US" sz="2800" dirty="0" smtClean="0"/>
              <a:t> </a:t>
            </a:r>
            <a:r>
              <a:rPr lang="en-US" sz="2800" dirty="0"/>
              <a:t>24.79 m/s</a:t>
            </a:r>
            <a:r>
              <a:rPr lang="en-US" sz="2800" baseline="30000" dirty="0"/>
              <a:t>2 </a:t>
            </a:r>
            <a:r>
              <a:rPr lang="en-US" sz="1800" dirty="0"/>
              <a:t>(wow!)</a:t>
            </a:r>
          </a:p>
          <a:p>
            <a:endParaRPr lang="en-US" dirty="0" smtClean="0"/>
          </a:p>
          <a:p>
            <a:r>
              <a:rPr lang="en-US" sz="2400" dirty="0" smtClean="0"/>
              <a:t>What force would Jupiter exert on a 75kg satellite?</a:t>
            </a:r>
          </a:p>
          <a:p>
            <a:r>
              <a:rPr lang="en-US" sz="2400" dirty="0" smtClean="0"/>
              <a:t>If the Earth exerts a force of 20,601 N on a space vehicle, what gravitational force will Mars exert? </a:t>
            </a:r>
            <a:r>
              <a:rPr lang="en-US" sz="2000" dirty="0" smtClean="0"/>
              <a:t>(This is a 2-step problem. Think!)</a:t>
            </a:r>
            <a:endParaRPr lang="en-US" sz="2000" dirty="0"/>
          </a:p>
        </p:txBody>
      </p:sp>
    </p:spTree>
    <p:extLst>
      <p:ext uri="{BB962C8B-B14F-4D97-AF65-F5344CB8AC3E}">
        <p14:creationId xmlns:p14="http://schemas.microsoft.com/office/powerpoint/2010/main" val="447921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959" y="195113"/>
            <a:ext cx="10131425" cy="1456267"/>
          </a:xfrm>
        </p:spPr>
        <p:txBody>
          <a:bodyPr/>
          <a:lstStyle/>
          <a:p>
            <a:r>
              <a:rPr lang="en-US" dirty="0" smtClean="0"/>
              <a:t>Wait! 	Let’s talk about weight</a:t>
            </a:r>
            <a:endParaRPr lang="en-US" dirty="0"/>
          </a:p>
        </p:txBody>
      </p:sp>
      <p:sp>
        <p:nvSpPr>
          <p:cNvPr id="3" name="Content Placeholder 2"/>
          <p:cNvSpPr>
            <a:spLocks noGrp="1"/>
          </p:cNvSpPr>
          <p:nvPr>
            <p:ph idx="1"/>
          </p:nvPr>
        </p:nvSpPr>
        <p:spPr>
          <a:xfrm>
            <a:off x="330959" y="1296537"/>
            <a:ext cx="11433411" cy="5286235"/>
          </a:xfrm>
        </p:spPr>
        <p:txBody>
          <a:bodyPr anchor="t">
            <a:normAutofit lnSpcReduction="10000"/>
          </a:bodyPr>
          <a:lstStyle/>
          <a:p>
            <a:r>
              <a:rPr lang="en-US" sz="2000" dirty="0" smtClean="0"/>
              <a:t>Weight is a </a:t>
            </a:r>
            <a:r>
              <a:rPr lang="en-US" sz="2000" i="1" dirty="0" smtClean="0"/>
              <a:t>concept!</a:t>
            </a:r>
            <a:r>
              <a:rPr lang="en-US" sz="2000" dirty="0" smtClean="0"/>
              <a:t> It is easy to become confused if you don’t grasp the minutiae of this concept.</a:t>
            </a:r>
          </a:p>
          <a:p>
            <a:r>
              <a:rPr lang="en-US" sz="2000" dirty="0" smtClean="0"/>
              <a:t>Weight (usually) has a numerical value that is equal to gravitational force. </a:t>
            </a:r>
            <a:r>
              <a:rPr lang="en-US" sz="2000" dirty="0" err="1" smtClean="0"/>
              <a:t>F</a:t>
            </a:r>
            <a:r>
              <a:rPr lang="en-US" sz="2000" baseline="-25000" dirty="0" err="1" smtClean="0"/>
              <a:t>g</a:t>
            </a:r>
            <a:r>
              <a:rPr lang="en-US" sz="2000" dirty="0" smtClean="0"/>
              <a:t>=mg </a:t>
            </a:r>
          </a:p>
          <a:p>
            <a:r>
              <a:rPr lang="en-US" sz="2000" dirty="0" smtClean="0"/>
              <a:t>BUT weight is not realized without the ground reaction force resisting the gravitational pull on a mass.</a:t>
            </a:r>
          </a:p>
          <a:p>
            <a:r>
              <a:rPr lang="en-US" sz="2000" dirty="0" smtClean="0"/>
              <a:t>Think about it: </a:t>
            </a:r>
          </a:p>
          <a:p>
            <a:pPr lvl="1"/>
            <a:r>
              <a:rPr lang="en-US" sz="1800" dirty="0" smtClean="0"/>
              <a:t>When you’ve been standing for awhile, where do you feel your weight?</a:t>
            </a:r>
          </a:p>
          <a:p>
            <a:pPr lvl="1"/>
            <a:r>
              <a:rPr lang="en-US" sz="2000" dirty="0" smtClean="0"/>
              <a:t>When you’ve been riding in a car, taking a long trip, where do you feel your weight?</a:t>
            </a:r>
          </a:p>
          <a:p>
            <a:pPr lvl="1"/>
            <a:r>
              <a:rPr lang="en-US" sz="2000" dirty="0" smtClean="0"/>
              <a:t>If you do a hand-stand, where do you feel your weight?</a:t>
            </a:r>
          </a:p>
          <a:p>
            <a:endParaRPr lang="en-US" sz="2400" dirty="0"/>
          </a:p>
          <a:p>
            <a:r>
              <a:rPr lang="en-US" sz="2400" b="1" dirty="0" smtClean="0">
                <a:effectLst>
                  <a:outerShdw blurRad="38100" dist="38100" dir="2700000" algn="tl">
                    <a:srgbClr val="000000">
                      <a:alpha val="43137"/>
                    </a:srgbClr>
                  </a:outerShdw>
                </a:effectLst>
              </a:rPr>
              <a:t>Please note! Weight is </a:t>
            </a:r>
            <a:r>
              <a:rPr lang="en-US" sz="2400" b="1" u="sng" dirty="0" smtClean="0">
                <a:effectLst>
                  <a:outerShdw blurRad="38100" dist="38100" dir="2700000" algn="tl">
                    <a:srgbClr val="000000">
                      <a:alpha val="43137"/>
                    </a:srgbClr>
                  </a:outerShdw>
                </a:effectLst>
              </a:rPr>
              <a:t>never</a:t>
            </a:r>
            <a:r>
              <a:rPr lang="en-US" sz="2400" b="1" dirty="0" smtClean="0">
                <a:effectLst>
                  <a:outerShdw blurRad="38100" dist="38100" dir="2700000" algn="tl">
                    <a:srgbClr val="000000">
                      <a:alpha val="43137"/>
                    </a:srgbClr>
                  </a:outerShdw>
                </a:effectLst>
              </a:rPr>
              <a:t> equal to mass! </a:t>
            </a:r>
          </a:p>
          <a:p>
            <a:pPr lvl="1"/>
            <a:r>
              <a:rPr lang="en-US" sz="1800" dirty="0" smtClean="0"/>
              <a:t>An object’s mass is always the amount of matter it is made of. It does not change! Nor is it dependent upon its interaction with other objects.</a:t>
            </a:r>
          </a:p>
          <a:p>
            <a:pPr lvl="1"/>
            <a:r>
              <a:rPr lang="en-US" sz="1800" dirty="0" smtClean="0"/>
              <a:t>Weight, on the other hand, does depend on location and the other objects a mass is interacting with. Your weight changes when you visit the moon, but not your mass! You have no weight in free fall because nothing is resisting that pull of gravity on your mass</a:t>
            </a:r>
            <a:r>
              <a:rPr lang="en-US" dirty="0" smtClean="0"/>
              <a:t>. </a:t>
            </a:r>
          </a:p>
        </p:txBody>
      </p:sp>
    </p:spTree>
    <p:extLst>
      <p:ext uri="{BB962C8B-B14F-4D97-AF65-F5344CB8AC3E}">
        <p14:creationId xmlns:p14="http://schemas.microsoft.com/office/powerpoint/2010/main" val="22077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5701"/>
            <a:ext cx="10131425" cy="1041779"/>
          </a:xfrm>
        </p:spPr>
        <p:txBody>
          <a:bodyPr/>
          <a:lstStyle/>
          <a:p>
            <a:r>
              <a:rPr lang="en-US" cap="none" dirty="0" smtClean="0"/>
              <a:t>more</a:t>
            </a:r>
            <a:r>
              <a:rPr lang="en-US" dirty="0" smtClean="0"/>
              <a:t> weight talk</a:t>
            </a:r>
            <a:endParaRPr lang="en-US" dirty="0"/>
          </a:p>
        </p:txBody>
      </p:sp>
      <p:sp>
        <p:nvSpPr>
          <p:cNvPr id="3" name="Content Placeholder 2"/>
          <p:cNvSpPr>
            <a:spLocks noGrp="1"/>
          </p:cNvSpPr>
          <p:nvPr>
            <p:ph idx="1"/>
          </p:nvPr>
        </p:nvSpPr>
        <p:spPr>
          <a:xfrm>
            <a:off x="295423" y="1509652"/>
            <a:ext cx="5674098" cy="4609793"/>
          </a:xfrm>
        </p:spPr>
        <p:txBody>
          <a:bodyPr anchor="t">
            <a:normAutofit/>
          </a:bodyPr>
          <a:lstStyle/>
          <a:p>
            <a:r>
              <a:rPr lang="en-US" sz="2000" dirty="0" smtClean="0"/>
              <a:t>When riding in an elevator your </a:t>
            </a:r>
            <a:br>
              <a:rPr lang="en-US" sz="2000" dirty="0" smtClean="0"/>
            </a:br>
            <a:r>
              <a:rPr lang="en-US" sz="2000" dirty="0" smtClean="0"/>
              <a:t>“apparent weight” changes. This is how heavy or weighty you </a:t>
            </a:r>
            <a:r>
              <a:rPr lang="en-US" sz="2000" i="1" dirty="0" smtClean="0"/>
              <a:t>feel.</a:t>
            </a:r>
            <a:endParaRPr lang="en-US" sz="2000" dirty="0" smtClean="0"/>
          </a:p>
          <a:p>
            <a:endParaRPr lang="en-US" sz="2000" dirty="0"/>
          </a:p>
          <a:p>
            <a:r>
              <a:rPr lang="en-US" sz="2000" dirty="0" smtClean="0"/>
              <a:t>When the elevator goes up, the floor has to exert more force on you than gravity, and this makes the “ground reaction force” that makes you realize your weight larger. Thus, you feel heavier. </a:t>
            </a:r>
          </a:p>
          <a:p>
            <a:endParaRPr lang="en-US" sz="2000" dirty="0"/>
          </a:p>
          <a:p>
            <a:r>
              <a:rPr lang="en-US" sz="2000" dirty="0" smtClean="0"/>
              <a:t>When the elevator descends, or goes down, the ground reaction force exerted by the floor is less than gravity, causing you to fall slowly, and you feel lighter. </a:t>
            </a:r>
            <a:endParaRPr lang="en-US" dirty="0"/>
          </a:p>
        </p:txBody>
      </p:sp>
      <p:pic>
        <p:nvPicPr>
          <p:cNvPr id="3074" name="Picture 2" descr="http://www.ux1.eiu.edu/~cfadd/1150/05UCMGrav/Images/elevato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9521" y="816590"/>
            <a:ext cx="6010239" cy="3575713"/>
          </a:xfrm>
          <a:prstGeom prst="rect">
            <a:avLst/>
          </a:prstGeom>
          <a:solidFill>
            <a:schemeClr val="tx1"/>
          </a:solidFill>
          <a:ln w="19050">
            <a:solidFill>
              <a:schemeClr val="bg1">
                <a:lumMod val="95000"/>
                <a:lumOff val="5000"/>
              </a:schemeClr>
            </a:solidFill>
          </a:ln>
        </p:spPr>
      </p:pic>
      <p:sp>
        <p:nvSpPr>
          <p:cNvPr id="4" name="TextBox 3"/>
          <p:cNvSpPr txBox="1"/>
          <p:nvPr/>
        </p:nvSpPr>
        <p:spPr>
          <a:xfrm>
            <a:off x="5969521" y="4772473"/>
            <a:ext cx="5669280"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When the elevator cable breaks (</a:t>
            </a:r>
            <a:r>
              <a:rPr lang="en-US" sz="2000" dirty="0" err="1" smtClean="0"/>
              <a:t>ahhh</a:t>
            </a:r>
            <a:r>
              <a:rPr lang="en-US" sz="2000" dirty="0" smtClean="0"/>
              <a:t>!), the floor does not resist gravity. You and the elevator fall at the same rate. There is no ground reaction force, and you do not feel your weight at all. This is what astronauts experience in low Earth orbit. </a:t>
            </a:r>
            <a:endParaRPr lang="en-US" sz="2000" dirty="0"/>
          </a:p>
        </p:txBody>
      </p:sp>
    </p:spTree>
    <p:extLst>
      <p:ext uri="{BB962C8B-B14F-4D97-AF65-F5344CB8AC3E}">
        <p14:creationId xmlns:p14="http://schemas.microsoft.com/office/powerpoint/2010/main" val="3096801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1164609"/>
          </a:xfrm>
        </p:spPr>
        <p:txBody>
          <a:bodyPr/>
          <a:lstStyle/>
          <a:p>
            <a:pPr algn="r"/>
            <a:r>
              <a:rPr lang="en-US" sz="4000" dirty="0" smtClean="0"/>
              <a:t>What is universal gravitation?</a:t>
            </a:r>
            <a:r>
              <a:rPr lang="en-US" dirty="0" smtClean="0"/>
              <a: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31963" y="1774209"/>
                <a:ext cx="10131425" cy="4754918"/>
              </a:xfrm>
            </p:spPr>
            <p:txBody>
              <a:bodyPr anchor="t">
                <a:normAutofit/>
              </a:bodyPr>
              <a:lstStyle/>
              <a:p>
                <a:r>
                  <a:rPr lang="en-US" sz="3200" dirty="0" smtClean="0"/>
                  <a:t>All objects with mass attract all other objects with mass. </a:t>
                </a:r>
              </a:p>
              <a:p>
                <a:r>
                  <a:rPr lang="en-US" sz="3200" dirty="0" smtClean="0"/>
                  <a:t>The strength of the gravitational force between the objects depends upon their masses and distance between them</a:t>
                </a:r>
              </a:p>
              <a:p>
                <a:pPr marL="3200400" lvl="7" indent="0">
                  <a:buNone/>
                </a:pPr>
                <a14:m>
                  <m:oMathPara xmlns:m="http://schemas.openxmlformats.org/officeDocument/2006/math">
                    <m:oMathParaPr>
                      <m:jc m:val="center"/>
                    </m:oMathParaPr>
                    <m:oMath xmlns:m="http://schemas.openxmlformats.org/officeDocument/2006/math">
                      <m:sSub>
                        <m:sSubPr>
                          <m:ctrlPr>
                            <a:rPr lang="en-US" sz="6000" i="1" smtClean="0">
                              <a:latin typeface="Cambria Math" panose="02040503050406030204" pitchFamily="18" charset="0"/>
                            </a:rPr>
                          </m:ctrlPr>
                        </m:sSubPr>
                        <m:e>
                          <m:r>
                            <a:rPr lang="en-US" sz="6000" b="0" i="1" smtClean="0">
                              <a:latin typeface="Cambria Math" panose="02040503050406030204" pitchFamily="18" charset="0"/>
                            </a:rPr>
                            <m:t>𝐹</m:t>
                          </m:r>
                        </m:e>
                        <m:sub>
                          <m:r>
                            <a:rPr lang="en-US" sz="6000" b="0" i="1" smtClean="0">
                              <a:latin typeface="Cambria Math" panose="02040503050406030204" pitchFamily="18" charset="0"/>
                            </a:rPr>
                            <m:t>𝑔</m:t>
                          </m:r>
                        </m:sub>
                      </m:sSub>
                      <m:r>
                        <a:rPr lang="en-US" sz="6000" b="0" i="1" smtClean="0">
                          <a:latin typeface="Cambria Math" panose="02040503050406030204" pitchFamily="18" charset="0"/>
                        </a:rPr>
                        <m:t>=</m:t>
                      </m:r>
                      <m:r>
                        <a:rPr lang="en-US" sz="6000" b="0" i="1" smtClean="0">
                          <a:latin typeface="Cambria Math" panose="02040503050406030204" pitchFamily="18" charset="0"/>
                        </a:rPr>
                        <m:t>𝐺</m:t>
                      </m:r>
                      <m:f>
                        <m:fPr>
                          <m:ctrlPr>
                            <a:rPr lang="en-US" sz="6000" b="0" i="1" smtClean="0">
                              <a:latin typeface="Cambria Math" panose="02040503050406030204" pitchFamily="18" charset="0"/>
                            </a:rPr>
                          </m:ctrlPr>
                        </m:fPr>
                        <m:num>
                          <m:sSub>
                            <m:sSubPr>
                              <m:ctrlPr>
                                <a:rPr lang="en-US" sz="6000" b="0" i="1" smtClean="0">
                                  <a:latin typeface="Cambria Math" panose="02040503050406030204" pitchFamily="18" charset="0"/>
                                </a:rPr>
                              </m:ctrlPr>
                            </m:sSubPr>
                            <m:e>
                              <m:r>
                                <a:rPr lang="en-US" sz="6000" b="0" i="1" smtClean="0">
                                  <a:latin typeface="Cambria Math" panose="02040503050406030204" pitchFamily="18" charset="0"/>
                                </a:rPr>
                                <m:t>𝑚</m:t>
                              </m:r>
                            </m:e>
                            <m:sub>
                              <m:r>
                                <a:rPr lang="en-US" sz="6000" b="0" i="1" smtClean="0">
                                  <a:latin typeface="Cambria Math" panose="02040503050406030204" pitchFamily="18" charset="0"/>
                                </a:rPr>
                                <m:t>1</m:t>
                              </m:r>
                            </m:sub>
                          </m:sSub>
                          <m:sSub>
                            <m:sSubPr>
                              <m:ctrlPr>
                                <a:rPr lang="en-US" sz="6000" b="0" i="1" smtClean="0">
                                  <a:latin typeface="Cambria Math" panose="02040503050406030204" pitchFamily="18" charset="0"/>
                                </a:rPr>
                              </m:ctrlPr>
                            </m:sSubPr>
                            <m:e>
                              <m:r>
                                <a:rPr lang="en-US" sz="6000" b="0" i="1" smtClean="0">
                                  <a:latin typeface="Cambria Math" panose="02040503050406030204" pitchFamily="18" charset="0"/>
                                </a:rPr>
                                <m:t>𝑚</m:t>
                              </m:r>
                            </m:e>
                            <m:sub>
                              <m:r>
                                <a:rPr lang="en-US" sz="6000" b="0" i="1" smtClean="0">
                                  <a:latin typeface="Cambria Math" panose="02040503050406030204" pitchFamily="18" charset="0"/>
                                </a:rPr>
                                <m:t>2</m:t>
                              </m:r>
                            </m:sub>
                          </m:sSub>
                        </m:num>
                        <m:den>
                          <m:sSup>
                            <m:sSupPr>
                              <m:ctrlPr>
                                <a:rPr lang="en-US" sz="6000" b="0" i="1" smtClean="0">
                                  <a:latin typeface="Cambria Math" panose="02040503050406030204" pitchFamily="18" charset="0"/>
                                </a:rPr>
                              </m:ctrlPr>
                            </m:sSupPr>
                            <m:e>
                              <m:r>
                                <a:rPr lang="en-US" sz="6000" b="0" i="1" smtClean="0">
                                  <a:latin typeface="Cambria Math" panose="02040503050406030204" pitchFamily="18" charset="0"/>
                                </a:rPr>
                                <m:t>𝑟</m:t>
                              </m:r>
                            </m:e>
                            <m:sup>
                              <m:r>
                                <a:rPr lang="en-US" sz="6000" b="0" i="1" smtClean="0">
                                  <a:latin typeface="Cambria Math" panose="02040503050406030204" pitchFamily="18" charset="0"/>
                                </a:rPr>
                                <m:t>2</m:t>
                              </m:r>
                            </m:sup>
                          </m:sSup>
                        </m:den>
                      </m:f>
                    </m:oMath>
                  </m:oMathPara>
                </a14:m>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31963" y="1774209"/>
                <a:ext cx="10131425" cy="4754918"/>
              </a:xfrm>
              <a:blipFill rotWithShape="0">
                <a:blip r:embed="rId2"/>
                <a:stretch>
                  <a:fillRect l="-1384" t="-1667" r="-1444"/>
                </a:stretch>
              </a:blipFill>
            </p:spPr>
            <p:txBody>
              <a:bodyPr/>
              <a:lstStyle/>
              <a:p>
                <a:r>
                  <a:rPr lang="en-US">
                    <a:noFill/>
                  </a:rPr>
                  <a:t> </a:t>
                </a:r>
              </a:p>
            </p:txBody>
          </p:sp>
        </mc:Fallback>
      </mc:AlternateContent>
      <p:pic>
        <p:nvPicPr>
          <p:cNvPr id="5122" name="Picture 2" descr="http://www.physicsoftheuniverse.com/images/relativity_gravit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883" y="4214551"/>
            <a:ext cx="3676650" cy="231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905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pPr/>
                <a14:m>
                  <m:oMathPara xmlns:m="http://schemas.openxmlformats.org/officeDocument/2006/math">
                    <m:oMathParaPr>
                      <m:jc m:val="righ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𝑔</m:t>
                          </m:r>
                        </m:sub>
                      </m:sSub>
                      <m:r>
                        <a:rPr lang="en-US" i="1">
                          <a:latin typeface="Cambria Math" panose="02040503050406030204" pitchFamily="18" charset="0"/>
                        </a:rPr>
                        <m:t>=</m:t>
                      </m:r>
                      <m:r>
                        <a:rPr lang="en-US" i="1">
                          <a:latin typeface="Cambria Math" panose="02040503050406030204" pitchFamily="18" charset="0"/>
                        </a:rPr>
                        <m:t>𝐺</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2</m:t>
                              </m:r>
                            </m:sub>
                          </m:sSub>
                        </m:num>
                        <m:den>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2</m:t>
                              </m:r>
                            </m:sup>
                          </m:sSup>
                        </m:den>
                      </m:f>
                    </m:oMath>
                  </m:oMathPara>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a:stretch>
              </a:blipFill>
            </p:spPr>
            <p:txBody>
              <a:bodyPr/>
              <a:lstStyle/>
              <a:p>
                <a:r>
                  <a:rPr lang="en-US">
                    <a:noFill/>
                  </a:rPr>
                  <a:t> </a:t>
                </a:r>
              </a:p>
            </p:txBody>
          </p:sp>
        </mc:Fallback>
      </mc:AlternateContent>
      <p:sp>
        <p:nvSpPr>
          <p:cNvPr id="3" name="Content Placeholder 2"/>
          <p:cNvSpPr>
            <a:spLocks noGrp="1"/>
          </p:cNvSpPr>
          <p:nvPr>
            <p:ph idx="1"/>
          </p:nvPr>
        </p:nvSpPr>
        <p:spPr>
          <a:xfrm>
            <a:off x="386367" y="2142067"/>
            <a:ext cx="11294772" cy="4593584"/>
          </a:xfrm>
        </p:spPr>
        <p:txBody>
          <a:bodyPr>
            <a:normAutofit/>
          </a:bodyPr>
          <a:lstStyle/>
          <a:p>
            <a:pPr>
              <a:spcAft>
                <a:spcPts val="1800"/>
              </a:spcAft>
            </a:pPr>
            <a:r>
              <a:rPr lang="en-US" sz="2400" dirty="0" smtClean="0"/>
              <a:t>If either mass doubles, the force between them doubles… the force is </a:t>
            </a:r>
            <a:r>
              <a:rPr lang="en-US" sz="2400" u="sng" dirty="0" smtClean="0"/>
              <a:t>proportional</a:t>
            </a:r>
            <a:r>
              <a:rPr lang="en-US" sz="2400" dirty="0" smtClean="0"/>
              <a:t> to the two masses.</a:t>
            </a:r>
          </a:p>
          <a:p>
            <a:pPr>
              <a:spcAft>
                <a:spcPts val="1800"/>
              </a:spcAft>
            </a:pPr>
            <a:r>
              <a:rPr lang="en-US" sz="2400" dirty="0" smtClean="0"/>
              <a:t>If the distance between the two masses doubles, then the force decreases to </a:t>
            </a:r>
            <a:r>
              <a:rPr lang="en-US" sz="2400" dirty="0" smtClean="0"/>
              <a:t>one-fourth</a:t>
            </a:r>
            <a:r>
              <a:rPr lang="en-US" sz="2400" dirty="0" smtClean="0"/>
              <a:t> </a:t>
            </a:r>
            <a:r>
              <a:rPr lang="en-US" sz="2400" dirty="0" smtClean="0"/>
              <a:t>of what it was… the distance between the masses is </a:t>
            </a:r>
            <a:r>
              <a:rPr lang="en-US" sz="2400" i="1" u="sng" dirty="0" smtClean="0"/>
              <a:t>inversely</a:t>
            </a:r>
            <a:r>
              <a:rPr lang="en-US" sz="2400" u="sng" dirty="0" smtClean="0"/>
              <a:t> proportional</a:t>
            </a:r>
            <a:r>
              <a:rPr lang="en-US" sz="2400" dirty="0" smtClean="0"/>
              <a:t> to the force. </a:t>
            </a:r>
          </a:p>
          <a:p>
            <a:r>
              <a:rPr lang="en-US" sz="2400" dirty="0" smtClean="0"/>
              <a:t>Note: ‘</a:t>
            </a:r>
            <a:r>
              <a:rPr lang="en-US" sz="2400" i="1" dirty="0" smtClean="0"/>
              <a:t>r’</a:t>
            </a:r>
            <a:r>
              <a:rPr lang="en-US" sz="2400" dirty="0" smtClean="0"/>
              <a:t> stands for radius, which is the straight-line distance between the two objects center-of-mass points. The reason Newton used radius instead of distance is because his law of Universal Gravitation explained how moons orbit planets. </a:t>
            </a:r>
            <a:endParaRPr lang="en-US" sz="2400" dirty="0"/>
          </a:p>
        </p:txBody>
      </p:sp>
      <p:pic>
        <p:nvPicPr>
          <p:cNvPr id="4098" name="Picture 2" descr="https://www.agi.com/resources/educational-alliance-program/astro-primer/images/math-1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298567"/>
            <a:ext cx="3333750" cy="247650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universal gravit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7134" y="574791"/>
            <a:ext cx="1981200" cy="1924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465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947430" y="296475"/>
                <a:ext cx="10131425" cy="1456267"/>
              </a:xfrm>
            </p:spPr>
            <p:txBody>
              <a:bodyPr/>
              <a:lstStyle/>
              <a:p>
                <a:pPr/>
                <a14:m>
                  <m:oMathPara xmlns:m="http://schemas.openxmlformats.org/officeDocument/2006/math">
                    <m:oMathParaPr>
                      <m:jc m:val="righ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𝑔</m:t>
                          </m:r>
                        </m:sub>
                      </m:sSub>
                      <m:r>
                        <a:rPr lang="en-US" i="1">
                          <a:latin typeface="Cambria Math" panose="02040503050406030204" pitchFamily="18" charset="0"/>
                        </a:rPr>
                        <m:t>=</m:t>
                      </m:r>
                      <m:r>
                        <a:rPr lang="en-US" i="1">
                          <a:latin typeface="Cambria Math" panose="02040503050406030204" pitchFamily="18" charset="0"/>
                        </a:rPr>
                        <m:t>𝐺</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2</m:t>
                              </m:r>
                            </m:sub>
                          </m:sSub>
                        </m:num>
                        <m:den>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2</m:t>
                              </m:r>
                            </m:sup>
                          </m:sSup>
                        </m:den>
                      </m:f>
                    </m:oMath>
                  </m:oMathPara>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947430" y="296475"/>
                <a:ext cx="10131425" cy="1456267"/>
              </a:xfr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32012" y="1642353"/>
                <a:ext cx="9526137" cy="4867629"/>
              </a:xfrm>
            </p:spPr>
            <p:txBody>
              <a:bodyPr anchor="t">
                <a:noAutofit/>
              </a:bodyPr>
              <a:lstStyle/>
              <a:p>
                <a:pPr algn="ctr"/>
                <a:r>
                  <a:rPr lang="en-US" sz="2800" dirty="0" smtClean="0"/>
                  <a:t>‘</a:t>
                </a:r>
                <a:r>
                  <a:rPr lang="en-US" sz="2800" i="1" dirty="0" smtClean="0"/>
                  <a:t>G</a:t>
                </a:r>
                <a:r>
                  <a:rPr lang="en-US" sz="2800" dirty="0" smtClean="0"/>
                  <a:t>’ is the gravitational constant and always has a value of </a:t>
                </a:r>
                <a14:m>
                  <m:oMath xmlns:m="http://schemas.openxmlformats.org/officeDocument/2006/math">
                    <m:r>
                      <a:rPr lang="en-US" sz="3600" b="0" i="1" smtClean="0">
                        <a:effectLst>
                          <a:outerShdw blurRad="38100" dist="38100" dir="2700000" algn="tl">
                            <a:srgbClr val="000000">
                              <a:alpha val="43137"/>
                            </a:srgbClr>
                          </a:outerShdw>
                        </a:effectLst>
                        <a:latin typeface="Cambria Math" panose="02040503050406030204" pitchFamily="18" charset="0"/>
                      </a:rPr>
                      <m:t>6.67</m:t>
                    </m:r>
                    <m:r>
                      <a:rPr lang="en-US" sz="3600" b="0" i="1" smtClean="0">
                        <a:effectLst>
                          <a:outerShdw blurRad="38100" dist="38100" dir="2700000" algn="tl">
                            <a:srgbClr val="000000">
                              <a:alpha val="43137"/>
                            </a:srgbClr>
                          </a:outerShdw>
                        </a:effectLst>
                        <a:latin typeface="Cambria Math" panose="02040503050406030204" pitchFamily="18" charset="0"/>
                      </a:rPr>
                      <m:t>𝑥</m:t>
                    </m:r>
                    <m:sSup>
                      <m:sSupPr>
                        <m:ctrlPr>
                          <a:rPr lang="en-US" sz="3600" b="0" i="1" smtClean="0">
                            <a:effectLst>
                              <a:outerShdw blurRad="38100" dist="38100" dir="2700000" algn="tl">
                                <a:srgbClr val="000000">
                                  <a:alpha val="43137"/>
                                </a:srgbClr>
                              </a:outerShdw>
                            </a:effectLst>
                            <a:latin typeface="Cambria Math" panose="02040503050406030204" pitchFamily="18" charset="0"/>
                          </a:rPr>
                        </m:ctrlPr>
                      </m:sSupPr>
                      <m:e>
                        <m:r>
                          <a:rPr lang="en-US" sz="3600" b="0" i="1" smtClean="0">
                            <a:effectLst>
                              <a:outerShdw blurRad="38100" dist="38100" dir="2700000" algn="tl">
                                <a:srgbClr val="000000">
                                  <a:alpha val="43137"/>
                                </a:srgbClr>
                              </a:outerShdw>
                            </a:effectLst>
                            <a:latin typeface="Cambria Math" panose="02040503050406030204" pitchFamily="18" charset="0"/>
                          </a:rPr>
                          <m:t>10</m:t>
                        </m:r>
                      </m:e>
                      <m:sup>
                        <m:r>
                          <a:rPr lang="en-US" sz="3600" b="0" i="1" smtClean="0">
                            <a:effectLst>
                              <a:outerShdw blurRad="38100" dist="38100" dir="2700000" algn="tl">
                                <a:srgbClr val="000000">
                                  <a:alpha val="43137"/>
                                </a:srgbClr>
                              </a:outerShdw>
                            </a:effectLst>
                            <a:latin typeface="Cambria Math" panose="02040503050406030204" pitchFamily="18" charset="0"/>
                          </a:rPr>
                          <m:t>−11</m:t>
                        </m:r>
                      </m:sup>
                    </m:sSup>
                    <m:f>
                      <m:fPr>
                        <m:type m:val="skw"/>
                        <m:ctrlPr>
                          <a:rPr lang="en-US" sz="3600" b="0" i="1" smtClean="0">
                            <a:effectLst>
                              <a:outerShdw blurRad="38100" dist="38100" dir="2700000" algn="tl">
                                <a:srgbClr val="000000">
                                  <a:alpha val="43137"/>
                                </a:srgbClr>
                              </a:outerShdw>
                            </a:effectLst>
                            <a:latin typeface="Cambria Math" panose="02040503050406030204" pitchFamily="18" charset="0"/>
                          </a:rPr>
                        </m:ctrlPr>
                      </m:fPr>
                      <m:num>
                        <m:r>
                          <a:rPr lang="en-US" sz="3600" b="0" i="1" smtClean="0">
                            <a:effectLst>
                              <a:outerShdw blurRad="38100" dist="38100" dir="2700000" algn="tl">
                                <a:srgbClr val="000000">
                                  <a:alpha val="43137"/>
                                </a:srgbClr>
                              </a:outerShdw>
                            </a:effectLst>
                            <a:latin typeface="Cambria Math" panose="02040503050406030204" pitchFamily="18" charset="0"/>
                          </a:rPr>
                          <m:t>𝑁</m:t>
                        </m:r>
                        <m:sSup>
                          <m:sSupPr>
                            <m:ctrlPr>
                              <a:rPr lang="en-US" sz="3600" b="0" i="1" smtClean="0">
                                <a:effectLst>
                                  <a:outerShdw blurRad="38100" dist="38100" dir="2700000" algn="tl">
                                    <a:srgbClr val="000000">
                                      <a:alpha val="43137"/>
                                    </a:srgbClr>
                                  </a:outerShdw>
                                </a:effectLst>
                                <a:latin typeface="Cambria Math" panose="02040503050406030204" pitchFamily="18" charset="0"/>
                              </a:rPr>
                            </m:ctrlPr>
                          </m:sSupPr>
                          <m:e>
                            <m:r>
                              <a:rPr lang="en-US" sz="3600" b="0" i="1" smtClean="0">
                                <a:effectLst>
                                  <a:outerShdw blurRad="38100" dist="38100" dir="2700000" algn="tl">
                                    <a:srgbClr val="000000">
                                      <a:alpha val="43137"/>
                                    </a:srgbClr>
                                  </a:outerShdw>
                                </a:effectLst>
                                <a:latin typeface="Cambria Math" panose="02040503050406030204" pitchFamily="18" charset="0"/>
                              </a:rPr>
                              <m:t>𝑚</m:t>
                            </m:r>
                          </m:e>
                          <m:sup>
                            <m:r>
                              <a:rPr lang="en-US" sz="3600" b="0" i="1" smtClean="0">
                                <a:effectLst>
                                  <a:outerShdw blurRad="38100" dist="38100" dir="2700000" algn="tl">
                                    <a:srgbClr val="000000">
                                      <a:alpha val="43137"/>
                                    </a:srgbClr>
                                  </a:outerShdw>
                                </a:effectLst>
                                <a:latin typeface="Cambria Math" panose="02040503050406030204" pitchFamily="18" charset="0"/>
                              </a:rPr>
                              <m:t>2</m:t>
                            </m:r>
                          </m:sup>
                        </m:sSup>
                      </m:num>
                      <m:den>
                        <m:sSup>
                          <m:sSupPr>
                            <m:ctrlPr>
                              <a:rPr lang="en-US" sz="3600" b="0" i="1" smtClean="0">
                                <a:effectLst>
                                  <a:outerShdw blurRad="38100" dist="38100" dir="2700000" algn="tl">
                                    <a:srgbClr val="000000">
                                      <a:alpha val="43137"/>
                                    </a:srgbClr>
                                  </a:outerShdw>
                                </a:effectLst>
                                <a:latin typeface="Cambria Math" panose="02040503050406030204" pitchFamily="18" charset="0"/>
                              </a:rPr>
                            </m:ctrlPr>
                          </m:sSupPr>
                          <m:e>
                            <m:r>
                              <a:rPr lang="en-US" sz="3600" b="0" i="1" smtClean="0">
                                <a:effectLst>
                                  <a:outerShdw blurRad="38100" dist="38100" dir="2700000" algn="tl">
                                    <a:srgbClr val="000000">
                                      <a:alpha val="43137"/>
                                    </a:srgbClr>
                                  </a:outerShdw>
                                </a:effectLst>
                                <a:latin typeface="Cambria Math" panose="02040503050406030204" pitchFamily="18" charset="0"/>
                              </a:rPr>
                              <m:t>𝑘𝑔</m:t>
                            </m:r>
                          </m:e>
                          <m:sup>
                            <m:r>
                              <a:rPr lang="en-US" sz="3600" b="0" i="1" smtClean="0">
                                <a:effectLst>
                                  <a:outerShdw blurRad="38100" dist="38100" dir="2700000" algn="tl">
                                    <a:srgbClr val="000000">
                                      <a:alpha val="43137"/>
                                    </a:srgbClr>
                                  </a:outerShdw>
                                </a:effectLst>
                                <a:latin typeface="Cambria Math" panose="02040503050406030204" pitchFamily="18" charset="0"/>
                              </a:rPr>
                              <m:t>2</m:t>
                            </m:r>
                          </m:sup>
                        </m:sSup>
                      </m:den>
                    </m:f>
                  </m:oMath>
                </a14:m>
                <a:endParaRPr lang="en-US" sz="2800" dirty="0" smtClean="0"/>
              </a:p>
              <a:p>
                <a:endParaRPr lang="en-US" sz="1200" dirty="0" smtClean="0"/>
              </a:p>
              <a:p>
                <a:r>
                  <a:rPr lang="en-US" sz="2400" dirty="0" smtClean="0"/>
                  <a:t>Newton did not actually know the value of “Big G”. Big G is quite difficult to verify because gravity is the weakest of the fundamental forces, and all tools used in the experiments are themselves subject to Earth’s gravity. </a:t>
                </a:r>
              </a:p>
              <a:p>
                <a:r>
                  <a:rPr lang="en-US" sz="2400" dirty="0" smtClean="0"/>
                  <a:t>71 years </a:t>
                </a:r>
                <a:r>
                  <a:rPr lang="en-US" sz="2400" i="1" dirty="0" smtClean="0"/>
                  <a:t>after</a:t>
                </a:r>
                <a:r>
                  <a:rPr lang="en-US" sz="2400" dirty="0" smtClean="0"/>
                  <a:t> Newton’s death, Henry Cavendish determined the value of the universal gravitational constant. Originally, Cavendish was investigating another problem, but recognized that he had discovered the value of Big G. </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32012" y="1642353"/>
                <a:ext cx="9526137" cy="4867629"/>
              </a:xfrm>
              <a:blipFill rotWithShape="0">
                <a:blip r:embed="rId3"/>
                <a:stretch>
                  <a:fillRect l="-832" t="-1126" r="-1088"/>
                </a:stretch>
              </a:blipFill>
            </p:spPr>
            <p:txBody>
              <a:bodyPr/>
              <a:lstStyle/>
              <a:p>
                <a:r>
                  <a:rPr lang="en-US">
                    <a:noFill/>
                  </a:rPr>
                  <a:t> </a:t>
                </a:r>
              </a:p>
            </p:txBody>
          </p:sp>
        </mc:Fallback>
      </mc:AlternateContent>
      <p:pic>
        <p:nvPicPr>
          <p:cNvPr id="6148" name="Picture 4" descr="https://upload.wikimedia.org/wikipedia/commons/thumb/9/91/Cavendish_Torsion_Balance_Diagram.svg/220px-Cavendish_Torsion_Balance_Diagram.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58149" y="3436132"/>
            <a:ext cx="2368456" cy="2594537"/>
          </a:xfrm>
          <a:prstGeom prst="rect">
            <a:avLst/>
          </a:prstGeom>
          <a:solidFill>
            <a:schemeClr val="tx1">
              <a:alpha val="87000"/>
            </a:schemeClr>
          </a:solidFill>
          <a:ln>
            <a:solidFill>
              <a:schemeClr val="tx1">
                <a:alpha val="90000"/>
              </a:schemeClr>
            </a:solidFill>
          </a:ln>
        </p:spPr>
      </p:pic>
      <p:sp>
        <p:nvSpPr>
          <p:cNvPr id="4" name="TextBox 3"/>
          <p:cNvSpPr txBox="1"/>
          <p:nvPr/>
        </p:nvSpPr>
        <p:spPr>
          <a:xfrm>
            <a:off x="6161903" y="6030669"/>
            <a:ext cx="5964702" cy="369332"/>
          </a:xfrm>
          <a:prstGeom prst="rect">
            <a:avLst/>
          </a:prstGeom>
          <a:noFill/>
        </p:spPr>
        <p:txBody>
          <a:bodyPr wrap="square" rtlCol="0">
            <a:spAutoFit/>
          </a:bodyPr>
          <a:lstStyle/>
          <a:p>
            <a:r>
              <a:rPr lang="en-US" dirty="0" smtClean="0"/>
              <a:t>This is a modern torsion balance based on Cavendish’s setup. </a:t>
            </a:r>
            <a:endParaRPr lang="en-US" dirty="0"/>
          </a:p>
        </p:txBody>
      </p:sp>
    </p:spTree>
    <p:extLst>
      <p:ext uri="{BB962C8B-B14F-4D97-AF65-F5344CB8AC3E}">
        <p14:creationId xmlns:p14="http://schemas.microsoft.com/office/powerpoint/2010/main" val="2877919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935865"/>
          </a:xfrm>
        </p:spPr>
        <p:txBody>
          <a:bodyPr/>
          <a:lstStyle/>
          <a:p>
            <a:r>
              <a:rPr lang="en-US" dirty="0" smtClean="0"/>
              <a:t>Sample problem</a:t>
            </a:r>
            <a:endParaRPr lang="en-US" dirty="0"/>
          </a:p>
        </p:txBody>
      </p:sp>
      <p:sp>
        <p:nvSpPr>
          <p:cNvPr id="3" name="Content Placeholder 2"/>
          <p:cNvSpPr>
            <a:spLocks noGrp="1"/>
          </p:cNvSpPr>
          <p:nvPr>
            <p:ph idx="1"/>
          </p:nvPr>
        </p:nvSpPr>
        <p:spPr>
          <a:xfrm>
            <a:off x="685800" y="1678429"/>
            <a:ext cx="10830339" cy="1798868"/>
          </a:xfrm>
        </p:spPr>
        <p:txBody>
          <a:bodyPr>
            <a:normAutofit/>
          </a:bodyPr>
          <a:lstStyle/>
          <a:p>
            <a:r>
              <a:rPr lang="en-US" sz="2800" dirty="0" smtClean="0"/>
              <a:t>What is the distance between two chunks of asteroid matter that exert a force of 2.34x10</a:t>
            </a:r>
            <a:r>
              <a:rPr lang="en-US" sz="2800" baseline="30000" dirty="0"/>
              <a:t>2</a:t>
            </a:r>
            <a:r>
              <a:rPr lang="en-US" sz="2800" dirty="0" smtClean="0"/>
              <a:t> N on each other? One asteroid has a mass of 229,000 kg and the other asteroid has a mass of 7.22x10</a:t>
            </a:r>
            <a:r>
              <a:rPr lang="en-US" sz="2800" baseline="30000" dirty="0"/>
              <a:t>8</a:t>
            </a:r>
            <a:r>
              <a:rPr lang="en-US" sz="2800" dirty="0" smtClean="0"/>
              <a:t> kg. </a:t>
            </a:r>
            <a:endParaRPr lang="en-US" sz="2800" dirty="0"/>
          </a:p>
        </p:txBody>
      </p:sp>
      <p:pic>
        <p:nvPicPr>
          <p:cNvPr id="1026" name="Picture 2" descr="http://www.frenchtribune.com/sites/default/files/imagecache/article/two-asteroids-pass-earth-tuesday-nas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0935" y="3610261"/>
            <a:ext cx="3735719" cy="3113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498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3200" dirty="0" smtClean="0"/>
                  <a:t>Rearrange the Univ. </a:t>
                </a:r>
                <a:r>
                  <a:rPr lang="en-US" sz="3200" dirty="0" err="1" smtClean="0"/>
                  <a:t>Grav</a:t>
                </a:r>
                <a:r>
                  <a:rPr lang="en-US" sz="3200" dirty="0" smtClean="0"/>
                  <a:t>. Equation: </a:t>
                </a:r>
                <a14:m>
                  <m:oMath xmlns:m="http://schemas.openxmlformats.org/officeDocument/2006/math">
                    <m:rad>
                      <m:radPr>
                        <m:degHide m:val="on"/>
                        <m:ctrlPr>
                          <a:rPr lang="en-US" sz="4800" i="1" smtClean="0">
                            <a:latin typeface="Cambria Math" panose="02040503050406030204" pitchFamily="18" charset="0"/>
                          </a:rPr>
                        </m:ctrlPr>
                      </m:radPr>
                      <m:deg/>
                      <m:e>
                        <m:f>
                          <m:fPr>
                            <m:ctrlPr>
                              <a:rPr lang="en-US" sz="4800" i="1" smtClean="0">
                                <a:latin typeface="Cambria Math" panose="02040503050406030204" pitchFamily="18" charset="0"/>
                              </a:rPr>
                            </m:ctrlPr>
                          </m:fPr>
                          <m:num>
                            <m:sSub>
                              <m:sSubPr>
                                <m:ctrlPr>
                                  <a:rPr lang="en-US" sz="4800" i="1" smtClean="0">
                                    <a:latin typeface="Cambria Math" panose="02040503050406030204" pitchFamily="18" charset="0"/>
                                  </a:rPr>
                                </m:ctrlPr>
                              </m:sSubPr>
                              <m:e>
                                <m:r>
                                  <a:rPr lang="en-US" sz="4800" b="0" i="1" smtClean="0">
                                    <a:latin typeface="Cambria Math" panose="02040503050406030204" pitchFamily="18" charset="0"/>
                                  </a:rPr>
                                  <m:t>𝐺𝑚</m:t>
                                </m:r>
                              </m:e>
                              <m:sub>
                                <m:r>
                                  <a:rPr lang="en-US" sz="4800" b="0" i="1" smtClean="0">
                                    <a:latin typeface="Cambria Math" panose="02040503050406030204" pitchFamily="18" charset="0"/>
                                  </a:rPr>
                                  <m:t>1</m:t>
                                </m:r>
                              </m:sub>
                            </m:sSub>
                            <m:sSub>
                              <m:sSubPr>
                                <m:ctrlPr>
                                  <a:rPr lang="en-US" sz="4800" i="1" smtClean="0">
                                    <a:latin typeface="Cambria Math" panose="02040503050406030204" pitchFamily="18" charset="0"/>
                                  </a:rPr>
                                </m:ctrlPr>
                              </m:sSubPr>
                              <m:e>
                                <m:r>
                                  <a:rPr lang="en-US" sz="4800" b="0" i="1" smtClean="0">
                                    <a:latin typeface="Cambria Math" panose="02040503050406030204" pitchFamily="18" charset="0"/>
                                  </a:rPr>
                                  <m:t>𝑚</m:t>
                                </m:r>
                              </m:e>
                              <m:sub>
                                <m:r>
                                  <a:rPr lang="en-US" sz="4800" b="0" i="1" smtClean="0">
                                    <a:latin typeface="Cambria Math" panose="02040503050406030204" pitchFamily="18" charset="0"/>
                                  </a:rPr>
                                  <m:t>2</m:t>
                                </m:r>
                              </m:sub>
                            </m:sSub>
                          </m:num>
                          <m:den>
                            <m:sSub>
                              <m:sSubPr>
                                <m:ctrlPr>
                                  <a:rPr lang="en-US" sz="4800" i="1" smtClean="0">
                                    <a:latin typeface="Cambria Math" panose="02040503050406030204" pitchFamily="18" charset="0"/>
                                  </a:rPr>
                                </m:ctrlPr>
                              </m:sSubPr>
                              <m:e>
                                <m:r>
                                  <a:rPr lang="en-US" sz="4800" b="0" i="1" smtClean="0">
                                    <a:latin typeface="Cambria Math" panose="02040503050406030204" pitchFamily="18" charset="0"/>
                                  </a:rPr>
                                  <m:t>𝐹</m:t>
                                </m:r>
                              </m:e>
                              <m:sub>
                                <m:r>
                                  <a:rPr lang="en-US" sz="4800" b="0" i="1" smtClean="0">
                                    <a:latin typeface="Cambria Math" panose="02040503050406030204" pitchFamily="18" charset="0"/>
                                  </a:rPr>
                                  <m:t>𝑔</m:t>
                                </m:r>
                              </m:sub>
                            </m:sSub>
                          </m:den>
                        </m:f>
                      </m:e>
                    </m:rad>
                    <m:r>
                      <a:rPr lang="en-US" sz="4800" b="0" i="1" smtClean="0">
                        <a:latin typeface="Cambria Math" panose="02040503050406030204" pitchFamily="18" charset="0"/>
                      </a:rPr>
                      <m:t>=</m:t>
                    </m:r>
                    <m:r>
                      <a:rPr lang="en-US" sz="4800" b="0" i="1" smtClean="0">
                        <a:latin typeface="Cambria Math" panose="02040503050406030204" pitchFamily="18" charset="0"/>
                      </a:rPr>
                      <m:t>𝑟</m:t>
                    </m:r>
                  </m:oMath>
                </a14:m>
                <a:endParaRPr lang="en-US" sz="3200" dirty="0" smtClean="0"/>
              </a:p>
              <a:p>
                <a:r>
                  <a:rPr lang="en-US" sz="3200" dirty="0" smtClean="0"/>
                  <a:t>Substitute given values and solve. </a:t>
                </a:r>
                <a:r>
                  <a:rPr lang="en-US" sz="3200" i="1" dirty="0" smtClean="0"/>
                  <a:t>Don’t forget the </a:t>
                </a:r>
                <a:r>
                  <a:rPr lang="en-US" sz="3200" i="1" dirty="0" err="1" smtClean="0"/>
                  <a:t>sq</a:t>
                </a:r>
                <a:r>
                  <a:rPr lang="en-US" sz="3200" i="1" dirty="0" smtClean="0"/>
                  <a:t> rt. </a:t>
                </a:r>
                <a:endParaRPr lang="en-US" sz="3200" dirty="0" smtClean="0"/>
              </a:p>
              <a:p>
                <a:r>
                  <a:rPr lang="en-US" sz="3200" dirty="0" smtClean="0"/>
                  <a:t>Answer is 6.87 meters.</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385"/>
                </a:stretch>
              </a:blipFill>
            </p:spPr>
            <p:txBody>
              <a:bodyPr/>
              <a:lstStyle/>
              <a:p>
                <a:r>
                  <a:rPr lang="en-US">
                    <a:noFill/>
                  </a:rPr>
                  <a:t> </a:t>
                </a:r>
              </a:p>
            </p:txBody>
          </p:sp>
        </mc:Fallback>
      </mc:AlternateContent>
    </p:spTree>
    <p:extLst>
      <p:ext uri="{BB962C8B-B14F-4D97-AF65-F5344CB8AC3E}">
        <p14:creationId xmlns:p14="http://schemas.microsoft.com/office/powerpoint/2010/main" val="3308406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08139"/>
            <a:ext cx="10131425" cy="1160053"/>
          </a:xfrm>
        </p:spPr>
        <p:txBody>
          <a:bodyPr/>
          <a:lstStyle/>
          <a:p>
            <a:r>
              <a:rPr lang="en-US" dirty="0" smtClean="0"/>
              <a:t>A familiar case of Univ. Gravity</a:t>
            </a:r>
            <a:endParaRPr lang="en-US" dirty="0"/>
          </a:p>
        </p:txBody>
      </p:sp>
      <p:sp>
        <p:nvSpPr>
          <p:cNvPr id="3" name="Content Placeholder 2"/>
          <p:cNvSpPr>
            <a:spLocks noGrp="1"/>
          </p:cNvSpPr>
          <p:nvPr>
            <p:ph idx="1"/>
          </p:nvPr>
        </p:nvSpPr>
        <p:spPr>
          <a:xfrm>
            <a:off x="373487" y="1468192"/>
            <a:ext cx="11075831" cy="5053765"/>
          </a:xfrm>
        </p:spPr>
        <p:txBody>
          <a:bodyPr anchor="t">
            <a:normAutofit/>
          </a:bodyPr>
          <a:lstStyle/>
          <a:p>
            <a:r>
              <a:rPr lang="en-US" sz="2400" dirty="0" smtClean="0"/>
              <a:t>We live on the surface of Earth, and are subject to Earth’s gravitational pull. In fact, we count on it (but more on that when we study weightlessness). </a:t>
            </a:r>
          </a:p>
          <a:p>
            <a:pPr marL="0" indent="0">
              <a:buNone/>
            </a:pPr>
            <a:endParaRPr lang="en-US" sz="1400" dirty="0" smtClean="0"/>
          </a:p>
          <a:p>
            <a:r>
              <a:rPr lang="en-US" sz="2400" dirty="0" smtClean="0"/>
              <a:t>At/near the surface of the Earth, all objects are pulled towards the center of the Earth with the same </a:t>
            </a:r>
            <a:r>
              <a:rPr lang="en-US" sz="2400" i="1" dirty="0" smtClean="0"/>
              <a:t>acceleration</a:t>
            </a:r>
            <a:r>
              <a:rPr lang="en-US" sz="2400" dirty="0" smtClean="0"/>
              <a:t>. This specific acceleration is called </a:t>
            </a:r>
          </a:p>
          <a:p>
            <a:pPr marL="0" indent="0" algn="ctr">
              <a:buNone/>
            </a:pPr>
            <a:r>
              <a:rPr lang="en-US" sz="3200" dirty="0" smtClean="0"/>
              <a:t>free fall acceleration = 9.81 m/s</a:t>
            </a:r>
            <a:r>
              <a:rPr lang="en-US" sz="3200" baseline="30000" dirty="0" smtClean="0"/>
              <a:t>2</a:t>
            </a:r>
          </a:p>
          <a:p>
            <a:pPr marL="0" indent="0" algn="ctr">
              <a:buNone/>
            </a:pPr>
            <a:r>
              <a:rPr lang="en-US" sz="3200" i="1" dirty="0" smtClean="0"/>
              <a:t>g</a:t>
            </a:r>
            <a:r>
              <a:rPr lang="en-US" sz="3200" dirty="0" smtClean="0"/>
              <a:t> = 9.81 </a:t>
            </a:r>
            <a:r>
              <a:rPr lang="en-US" sz="3200" dirty="0"/>
              <a:t>m/s</a:t>
            </a:r>
            <a:r>
              <a:rPr lang="en-US" sz="3200" baseline="30000" dirty="0"/>
              <a:t>2</a:t>
            </a:r>
          </a:p>
          <a:p>
            <a:r>
              <a:rPr lang="en-US" sz="2000" dirty="0" smtClean="0"/>
              <a:t>Physicists use the variable </a:t>
            </a:r>
            <a:r>
              <a:rPr lang="en-US" sz="2000" i="1" dirty="0" smtClean="0"/>
              <a:t>g</a:t>
            </a:r>
            <a:r>
              <a:rPr lang="en-US" sz="2000" dirty="0" smtClean="0"/>
              <a:t> (notice it is little this time) to represent free fall acceleration. </a:t>
            </a:r>
          </a:p>
          <a:p>
            <a:endParaRPr lang="en-US" sz="1400" i="1" dirty="0" smtClean="0"/>
          </a:p>
          <a:p>
            <a:pPr algn="ctr"/>
            <a:r>
              <a:rPr lang="en-US" sz="3200" i="1" dirty="0" smtClean="0"/>
              <a:t>Is this really true? </a:t>
            </a:r>
          </a:p>
          <a:p>
            <a:pPr lvl="1" algn="ctr"/>
            <a:r>
              <a:rPr lang="en-US" i="1" dirty="0" smtClean="0"/>
              <a:t>Demo and </a:t>
            </a:r>
            <a:r>
              <a:rPr lang="en-US" i="1" dirty="0" smtClean="0">
                <a:hlinkClick r:id="rId2"/>
              </a:rPr>
              <a:t>video</a:t>
            </a:r>
            <a:endParaRPr lang="en-US" i="1" dirty="0"/>
          </a:p>
        </p:txBody>
      </p:sp>
      <p:pic>
        <p:nvPicPr>
          <p:cNvPr id="1028" name="Picture 4" descr="http://images.clipartpanda.com/person-standing-clipart-KTnpMAEg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4740" y="3692460"/>
            <a:ext cx="1660792" cy="2829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4548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069" y="296214"/>
            <a:ext cx="8176712" cy="3364416"/>
          </a:xfrm>
        </p:spPr>
        <p:txBody>
          <a:bodyPr anchor="t">
            <a:normAutofit fontScale="92500" lnSpcReduction="10000"/>
          </a:bodyPr>
          <a:lstStyle/>
          <a:p>
            <a:r>
              <a:rPr lang="en-US" sz="2800" dirty="0"/>
              <a:t>All objects speed up at this </a:t>
            </a:r>
            <a:r>
              <a:rPr lang="en-US" sz="2800" dirty="0" smtClean="0"/>
              <a:t>rate (9.8 m/s</a:t>
            </a:r>
            <a:r>
              <a:rPr lang="en-US" sz="2800" baseline="30000" dirty="0" smtClean="0"/>
              <a:t>2</a:t>
            </a:r>
            <a:r>
              <a:rPr lang="en-US" sz="2800" dirty="0" smtClean="0"/>
              <a:t>) when </a:t>
            </a:r>
            <a:r>
              <a:rPr lang="en-US" sz="3200" b="1" i="1" u="sng" dirty="0"/>
              <a:t>no other forces are acting</a:t>
            </a:r>
            <a:r>
              <a:rPr lang="en-US" sz="3200" b="1" i="1" dirty="0"/>
              <a:t> </a:t>
            </a:r>
            <a:r>
              <a:rPr lang="en-US" sz="2800" dirty="0"/>
              <a:t>upon them</a:t>
            </a:r>
            <a:r>
              <a:rPr lang="en-US" sz="2800" b="1" i="1" dirty="0"/>
              <a:t>. </a:t>
            </a:r>
            <a:endParaRPr lang="en-US" sz="2800" dirty="0"/>
          </a:p>
          <a:p>
            <a:pPr lvl="1"/>
            <a:r>
              <a:rPr lang="en-US" sz="1800" dirty="0" smtClean="0"/>
              <a:t>This only happens in a vacuum, which we cannot survive in. (Space is a vacuum!) So, it is unrealistic to always ignore air resistance, but it sure does make the math easier. And recall from our previous lecture how variable air friction is? Dealing with air resistance is tricky, but in many cases F</a:t>
            </a:r>
            <a:r>
              <a:rPr lang="en-US" sz="1800" baseline="-25000" dirty="0" smtClean="0"/>
              <a:t>air</a:t>
            </a:r>
            <a:r>
              <a:rPr lang="en-US" sz="1800" dirty="0" smtClean="0"/>
              <a:t> is negligible; for instance dropping a steel marble from a 2m height. </a:t>
            </a:r>
          </a:p>
          <a:p>
            <a:pPr lvl="1"/>
            <a:endParaRPr lang="en-US" sz="900" dirty="0" smtClean="0"/>
          </a:p>
          <a:p>
            <a:r>
              <a:rPr lang="en-US" sz="2600" dirty="0" smtClean="0"/>
              <a:t>Terminal velocity is the </a:t>
            </a:r>
            <a:r>
              <a:rPr lang="en-US" sz="2400" dirty="0" smtClean="0"/>
              <a:t>maximum </a:t>
            </a:r>
            <a:r>
              <a:rPr lang="en-US" sz="2400" dirty="0"/>
              <a:t>velocity a falling object will travel as limited by air </a:t>
            </a:r>
            <a:r>
              <a:rPr lang="en-US" sz="2400" dirty="0" smtClean="0"/>
              <a:t>resistance.</a:t>
            </a:r>
            <a:r>
              <a:rPr lang="en-US" sz="2000" dirty="0"/>
              <a:t>	</a:t>
            </a:r>
            <a:endParaRPr lang="en-US" dirty="0"/>
          </a:p>
        </p:txBody>
      </p:sp>
      <p:pic>
        <p:nvPicPr>
          <p:cNvPr id="2050" name="Picture 2" descr="http://static.sfdict.com/dictstatic/dictionary/graphics/ahsd/jpg/ASaerod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7781" y="296214"/>
            <a:ext cx="3619500" cy="5248275"/>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499928" y="3943515"/>
            <a:ext cx="2449400" cy="2026249"/>
            <a:chOff x="432987" y="4530120"/>
            <a:chExt cx="2449400" cy="2026249"/>
          </a:xfrm>
        </p:grpSpPr>
        <p:sp>
          <p:nvSpPr>
            <p:cNvPr id="5" name="Down Arrow 4"/>
            <p:cNvSpPr/>
            <p:nvPr/>
          </p:nvSpPr>
          <p:spPr>
            <a:xfrm>
              <a:off x="587735" y="4530120"/>
              <a:ext cx="1129852" cy="10174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F</a:t>
              </a:r>
              <a:r>
                <a:rPr lang="en-US" baseline="-25000" dirty="0" err="1" smtClean="0"/>
                <a:t>g</a:t>
              </a:r>
              <a:endParaRPr lang="en-US" dirty="0"/>
            </a:p>
          </p:txBody>
        </p:sp>
        <p:sp>
          <p:nvSpPr>
            <p:cNvPr id="6" name="Up Arrow 5"/>
            <p:cNvSpPr/>
            <p:nvPr/>
          </p:nvSpPr>
          <p:spPr>
            <a:xfrm>
              <a:off x="1004554" y="5927468"/>
              <a:ext cx="296214" cy="502276"/>
            </a:xfrm>
            <a:prstGeom prst="upArrow">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2987" y="5910038"/>
              <a:ext cx="515155" cy="646331"/>
            </a:xfrm>
            <a:prstGeom prst="rect">
              <a:avLst/>
            </a:prstGeom>
            <a:noFill/>
          </p:spPr>
          <p:txBody>
            <a:bodyPr wrap="square" rtlCol="0">
              <a:spAutoFit/>
            </a:bodyPr>
            <a:lstStyle/>
            <a:p>
              <a:r>
                <a:rPr lang="en-US" dirty="0"/>
                <a:t>F</a:t>
              </a:r>
              <a:r>
                <a:rPr lang="en-US" baseline="-25000" dirty="0"/>
                <a:t>air</a:t>
              </a:r>
              <a:endParaRPr lang="en-US" dirty="0"/>
            </a:p>
            <a:p>
              <a:endParaRPr lang="en-US" dirty="0"/>
            </a:p>
          </p:txBody>
        </p:sp>
        <p:sp>
          <p:nvSpPr>
            <p:cNvPr id="10" name="TextBox 9"/>
            <p:cNvSpPr txBox="1"/>
            <p:nvPr/>
          </p:nvSpPr>
          <p:spPr>
            <a:xfrm>
              <a:off x="1467723" y="5530502"/>
              <a:ext cx="1414664" cy="369332"/>
            </a:xfrm>
            <a:prstGeom prst="rect">
              <a:avLst/>
            </a:prstGeom>
            <a:noFill/>
          </p:spPr>
          <p:txBody>
            <a:bodyPr wrap="square" rtlCol="0">
              <a:spAutoFit/>
            </a:bodyPr>
            <a:lstStyle/>
            <a:p>
              <a:r>
                <a:rPr lang="en-US" dirty="0" smtClean="0"/>
                <a:t>Speeding up</a:t>
              </a:r>
              <a:endParaRPr lang="en-US" dirty="0"/>
            </a:p>
          </p:txBody>
        </p:sp>
        <p:sp>
          <p:nvSpPr>
            <p:cNvPr id="12" name="Rectangle 11"/>
            <p:cNvSpPr/>
            <p:nvPr/>
          </p:nvSpPr>
          <p:spPr>
            <a:xfrm>
              <a:off x="898303" y="5582070"/>
              <a:ext cx="495837" cy="323165"/>
            </a:xfrm>
            <a:prstGeom prst="rect">
              <a:avLst/>
            </a:prstGeom>
            <a:solidFill>
              <a:schemeClr val="bg1">
                <a:lumMod val="95000"/>
                <a:lumOff val="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2949328" y="3848858"/>
            <a:ext cx="2175526" cy="2559409"/>
            <a:chOff x="3639757" y="4287824"/>
            <a:chExt cx="2175526" cy="2559409"/>
          </a:xfrm>
        </p:grpSpPr>
        <p:sp>
          <p:nvSpPr>
            <p:cNvPr id="11" name="TextBox 10"/>
            <p:cNvSpPr txBox="1"/>
            <p:nvPr/>
          </p:nvSpPr>
          <p:spPr>
            <a:xfrm>
              <a:off x="4434024" y="5413206"/>
              <a:ext cx="1381259" cy="646331"/>
            </a:xfrm>
            <a:prstGeom prst="rect">
              <a:avLst/>
            </a:prstGeom>
            <a:noFill/>
          </p:spPr>
          <p:txBody>
            <a:bodyPr wrap="square" rtlCol="0">
              <a:spAutoFit/>
            </a:bodyPr>
            <a:lstStyle/>
            <a:p>
              <a:r>
                <a:rPr lang="en-US" dirty="0" smtClean="0"/>
                <a:t>At terminal </a:t>
              </a:r>
            </a:p>
            <a:p>
              <a:r>
                <a:rPr lang="en-US" dirty="0" smtClean="0"/>
                <a:t>velocity</a:t>
              </a:r>
              <a:endParaRPr lang="en-US" dirty="0"/>
            </a:p>
          </p:txBody>
        </p:sp>
        <p:grpSp>
          <p:nvGrpSpPr>
            <p:cNvPr id="16" name="Group 15"/>
            <p:cNvGrpSpPr/>
            <p:nvPr/>
          </p:nvGrpSpPr>
          <p:grpSpPr>
            <a:xfrm>
              <a:off x="3639757" y="4287824"/>
              <a:ext cx="1152660" cy="2559409"/>
              <a:chOff x="3639757" y="4287824"/>
              <a:chExt cx="1152660" cy="2559409"/>
            </a:xfrm>
          </p:grpSpPr>
          <p:sp>
            <p:nvSpPr>
              <p:cNvPr id="8" name="Up Arrow 7"/>
              <p:cNvSpPr/>
              <p:nvPr/>
            </p:nvSpPr>
            <p:spPr>
              <a:xfrm>
                <a:off x="3639757" y="5765407"/>
                <a:ext cx="1152660" cy="108182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r>
                  <a:rPr lang="en-US" baseline="-25000" dirty="0" smtClean="0"/>
                  <a:t>air</a:t>
                </a:r>
                <a:endParaRPr lang="en-US" dirty="0"/>
              </a:p>
            </p:txBody>
          </p:sp>
          <p:grpSp>
            <p:nvGrpSpPr>
              <p:cNvPr id="15" name="Group 14"/>
              <p:cNvGrpSpPr/>
              <p:nvPr/>
            </p:nvGrpSpPr>
            <p:grpSpPr>
              <a:xfrm>
                <a:off x="3649417" y="4287824"/>
                <a:ext cx="1133341" cy="1489196"/>
                <a:chOff x="3649417" y="4287824"/>
                <a:chExt cx="1133341" cy="1489196"/>
              </a:xfrm>
            </p:grpSpPr>
            <p:sp>
              <p:nvSpPr>
                <p:cNvPr id="7" name="Down Arrow 6"/>
                <p:cNvSpPr/>
                <p:nvPr/>
              </p:nvSpPr>
              <p:spPr>
                <a:xfrm>
                  <a:off x="3649417" y="4287824"/>
                  <a:ext cx="1133341" cy="11590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err="1" smtClean="0"/>
                    <a:t>F</a:t>
                  </a:r>
                  <a:r>
                    <a:rPr lang="en-US" baseline="-25000" dirty="0" err="1" smtClean="0"/>
                    <a:t>g</a:t>
                  </a:r>
                  <a:endParaRPr lang="en-US" dirty="0"/>
                </a:p>
                <a:p>
                  <a:pPr algn="ctr"/>
                  <a:endParaRPr lang="en-US" dirty="0"/>
                </a:p>
              </p:txBody>
            </p:sp>
            <p:sp>
              <p:nvSpPr>
                <p:cNvPr id="14" name="Rectangle 13"/>
                <p:cNvSpPr/>
                <p:nvPr/>
              </p:nvSpPr>
              <p:spPr>
                <a:xfrm>
                  <a:off x="3968168" y="5453855"/>
                  <a:ext cx="495837" cy="323165"/>
                </a:xfrm>
                <a:prstGeom prst="rect">
                  <a:avLst/>
                </a:prstGeom>
                <a:solidFill>
                  <a:schemeClr val="bg1">
                    <a:lumMod val="95000"/>
                    <a:lumOff val="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3" name="TextBox 12"/>
          <p:cNvSpPr txBox="1"/>
          <p:nvPr/>
        </p:nvSpPr>
        <p:spPr>
          <a:xfrm>
            <a:off x="8367781" y="5616747"/>
            <a:ext cx="3613060" cy="984885"/>
          </a:xfrm>
          <a:prstGeom prst="rect">
            <a:avLst/>
          </a:prstGeom>
          <a:noFill/>
        </p:spPr>
        <p:txBody>
          <a:bodyPr wrap="square" rtlCol="0">
            <a:spAutoFit/>
          </a:bodyPr>
          <a:lstStyle/>
          <a:p>
            <a:pPr marL="0" lvl="1"/>
            <a:r>
              <a:rPr lang="en-US" sz="2000" dirty="0" smtClean="0"/>
              <a:t>- aerodynamic </a:t>
            </a:r>
            <a:r>
              <a:rPr lang="en-US" sz="2000" dirty="0"/>
              <a:t>objects have a higher terminal velocity</a:t>
            </a:r>
          </a:p>
          <a:p>
            <a:endParaRPr lang="en-US" dirty="0"/>
          </a:p>
        </p:txBody>
      </p:sp>
      <p:sp>
        <p:nvSpPr>
          <p:cNvPr id="19" name="TextBox 18"/>
          <p:cNvSpPr txBox="1"/>
          <p:nvPr/>
        </p:nvSpPr>
        <p:spPr>
          <a:xfrm>
            <a:off x="5290536" y="3732888"/>
            <a:ext cx="2852132" cy="2308324"/>
          </a:xfrm>
          <a:prstGeom prst="rect">
            <a:avLst/>
          </a:prstGeom>
          <a:noFill/>
          <a:ln w="28575">
            <a:solidFill>
              <a:schemeClr val="tx1">
                <a:lumMod val="50000"/>
              </a:schemeClr>
            </a:solidFill>
          </a:ln>
        </p:spPr>
        <p:txBody>
          <a:bodyPr wrap="square" rtlCol="0">
            <a:spAutoFit/>
          </a:bodyPr>
          <a:lstStyle/>
          <a:p>
            <a:r>
              <a:rPr lang="en-US" dirty="0"/>
              <a:t>-mass to surface area ratio </a:t>
            </a:r>
            <a:r>
              <a:rPr lang="en-US" dirty="0" smtClean="0"/>
              <a:t>affects </a:t>
            </a:r>
            <a:r>
              <a:rPr lang="en-US" dirty="0"/>
              <a:t>terminal </a:t>
            </a:r>
            <a:r>
              <a:rPr lang="en-US" dirty="0" smtClean="0"/>
              <a:t>velocity</a:t>
            </a:r>
          </a:p>
          <a:p>
            <a:r>
              <a:rPr lang="en-US" dirty="0"/>
              <a:t>	</a:t>
            </a:r>
            <a:r>
              <a:rPr lang="en-US" dirty="0" smtClean="0"/>
              <a:t>example:</a:t>
            </a:r>
          </a:p>
          <a:p>
            <a:r>
              <a:rPr lang="en-US" dirty="0" smtClean="0"/>
              <a:t>Dropping a single sheet of paper vs. dropping a magazine. </a:t>
            </a:r>
            <a:r>
              <a:rPr lang="en-US" b="1" dirty="0" smtClean="0"/>
              <a:t>Which one is more affected by air resistance?</a:t>
            </a:r>
            <a:endParaRPr lang="en-US" b="1" dirty="0"/>
          </a:p>
        </p:txBody>
      </p:sp>
    </p:spTree>
    <p:extLst>
      <p:ext uri="{BB962C8B-B14F-4D97-AF65-F5344CB8AC3E}">
        <p14:creationId xmlns:p14="http://schemas.microsoft.com/office/powerpoint/2010/main" val="1444148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742682"/>
          </a:xfrm>
        </p:spPr>
        <p:txBody>
          <a:bodyPr/>
          <a:lstStyle/>
          <a:p>
            <a:pPr algn="r"/>
            <a:r>
              <a:rPr lang="en-US" dirty="0" smtClean="0"/>
              <a:t>Gravitational Force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352283"/>
                <a:ext cx="10131425" cy="5389711"/>
              </a:xfrm>
            </p:spPr>
            <p:txBody>
              <a:bodyPr anchor="t">
                <a:normAutofit/>
              </a:bodyPr>
              <a:lstStyle/>
              <a:p>
                <a:r>
                  <a:rPr lang="en-US" sz="2000" dirty="0" smtClean="0"/>
                  <a:t>So, regardless of the amount of mass of any object, near the surface of the Earth they accelerate at 9.81 m/s</a:t>
                </a:r>
                <a:r>
                  <a:rPr lang="en-US" sz="2000" baseline="30000" dirty="0" smtClean="0"/>
                  <a:t>2</a:t>
                </a:r>
                <a:r>
                  <a:rPr lang="en-US" sz="2000" dirty="0" smtClean="0"/>
                  <a:t>  …ignoring air resistance. </a:t>
                </a:r>
              </a:p>
              <a:p>
                <a:r>
                  <a:rPr lang="en-US" sz="2000" dirty="0" smtClean="0"/>
                  <a:t>And if we apply Newton’s Second Law, </a:t>
                </a:r>
                <a:r>
                  <a:rPr lang="en-US" sz="2800" dirty="0" smtClean="0"/>
                  <a:t>F=ma</a:t>
                </a:r>
                <a:r>
                  <a:rPr lang="en-US" sz="2000" dirty="0" smtClean="0"/>
                  <a:t>, then we can find the gravitational force on any mass near the surface of Earth. </a:t>
                </a:r>
              </a:p>
              <a:p>
                <a:pPr marL="0" indent="0" algn="ctr">
                  <a:buNone/>
                </a:pPr>
                <a14:m>
                  <m:oMathPara xmlns:m="http://schemas.openxmlformats.org/officeDocument/2006/math">
                    <m:oMathParaPr>
                      <m:jc m:val="centerGroup"/>
                    </m:oMathParaPr>
                    <m:oMath xmlns:m="http://schemas.openxmlformats.org/officeDocument/2006/math">
                      <m:sSub>
                        <m:sSubPr>
                          <m:ctrlPr>
                            <a:rPr lang="en-US" sz="6000" b="0" i="1" smtClean="0">
                              <a:latin typeface="Cambria Math" panose="02040503050406030204" pitchFamily="18" charset="0"/>
                            </a:rPr>
                          </m:ctrlPr>
                        </m:sSubPr>
                        <m:e>
                          <m:r>
                            <a:rPr lang="en-US" sz="6000" b="0" i="1" smtClean="0">
                              <a:latin typeface="Cambria Math" panose="02040503050406030204" pitchFamily="18" charset="0"/>
                            </a:rPr>
                            <m:t>𝐹</m:t>
                          </m:r>
                        </m:e>
                        <m:sub>
                          <m:r>
                            <a:rPr lang="en-US" sz="6000" b="0" i="1" smtClean="0">
                              <a:latin typeface="Cambria Math" panose="02040503050406030204" pitchFamily="18" charset="0"/>
                            </a:rPr>
                            <m:t>𝑔</m:t>
                          </m:r>
                        </m:sub>
                      </m:sSub>
                      <m:r>
                        <a:rPr lang="en-US" sz="6000" b="0" i="1" smtClean="0">
                          <a:latin typeface="Cambria Math" panose="02040503050406030204" pitchFamily="18" charset="0"/>
                        </a:rPr>
                        <m:t>=</m:t>
                      </m:r>
                      <m:r>
                        <a:rPr lang="en-US" sz="6000" b="0" i="1" smtClean="0">
                          <a:latin typeface="Cambria Math" panose="02040503050406030204" pitchFamily="18" charset="0"/>
                        </a:rPr>
                        <m:t>𝑚𝑔</m:t>
                      </m:r>
                    </m:oMath>
                  </m:oMathPara>
                </a14:m>
                <a:endParaRPr lang="en-US" sz="4400" dirty="0" smtClean="0"/>
              </a:p>
              <a:p>
                <a:endParaRPr lang="en-US" dirty="0" smtClean="0"/>
              </a:p>
              <a:p>
                <a:r>
                  <a:rPr lang="en-US" sz="2800" dirty="0" smtClean="0"/>
                  <a:t>Sample Problems:</a:t>
                </a:r>
              </a:p>
              <a:p>
                <a:pPr lvl="1"/>
                <a:r>
                  <a:rPr lang="en-US" sz="2400" dirty="0" smtClean="0"/>
                  <a:t>What is the force exerted by Earth on an apple with a mass of 0.33 kg?</a:t>
                </a:r>
              </a:p>
              <a:p>
                <a:pPr lvl="2"/>
                <a:endParaRPr lang="en-US" sz="1800" dirty="0" smtClean="0"/>
              </a:p>
              <a:p>
                <a:pPr lvl="1"/>
                <a:r>
                  <a:rPr lang="en-US" sz="2400" dirty="0" smtClean="0"/>
                  <a:t>If the force of gravity on a chair is 196.2 N, how much is the chair’s mass?</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352283"/>
                <a:ext cx="10131425" cy="5389711"/>
              </a:xfrm>
              <a:blipFill rotWithShape="0">
                <a:blip r:embed="rId3"/>
                <a:stretch>
                  <a:fillRect l="-1084" t="-679"/>
                </a:stretch>
              </a:blipFill>
            </p:spPr>
            <p:txBody>
              <a:bodyPr/>
              <a:lstStyle/>
              <a:p>
                <a:r>
                  <a:rPr lang="en-US">
                    <a:noFill/>
                  </a:rPr>
                  <a:t> </a:t>
                </a:r>
              </a:p>
            </p:txBody>
          </p:sp>
        </mc:Fallback>
      </mc:AlternateContent>
    </p:spTree>
    <p:extLst>
      <p:ext uri="{BB962C8B-B14F-4D97-AF65-F5344CB8AC3E}">
        <p14:creationId xmlns:p14="http://schemas.microsoft.com/office/powerpoint/2010/main" val="24507687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2490</TotalTime>
  <Words>935</Words>
  <Application>Microsoft Office PowerPoint</Application>
  <PresentationFormat>Widescreen</PresentationFormat>
  <Paragraphs>91</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 Math</vt:lpstr>
      <vt:lpstr>Celestial</vt:lpstr>
      <vt:lpstr>Universal Gravitation</vt:lpstr>
      <vt:lpstr>What is universal gravitation? </vt:lpstr>
      <vt:lpstr>F_g=G (m_1 m_2)/r^2 </vt:lpstr>
      <vt:lpstr>F_g=G (m_1 m_2)/r^2 </vt:lpstr>
      <vt:lpstr>Sample problem</vt:lpstr>
      <vt:lpstr>Solution</vt:lpstr>
      <vt:lpstr>A familiar case of Univ. Gravity</vt:lpstr>
      <vt:lpstr>PowerPoint Presentation</vt:lpstr>
      <vt:lpstr>Gravitational Force</vt:lpstr>
      <vt:lpstr>Visiting other planets</vt:lpstr>
      <vt:lpstr>Wait!  Let’s talk about weight</vt:lpstr>
      <vt:lpstr>more weight talk</vt:lpstr>
    </vt:vector>
  </TitlesOfParts>
  <Company>Austin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Gravitation</dc:title>
  <dc:creator>Kendra Flenniken</dc:creator>
  <cp:lastModifiedBy>Kendra Flenniken</cp:lastModifiedBy>
  <cp:revision>30</cp:revision>
  <dcterms:created xsi:type="dcterms:W3CDTF">2014-11-24T15:32:34Z</dcterms:created>
  <dcterms:modified xsi:type="dcterms:W3CDTF">2015-11-12T18:18:59Z</dcterms:modified>
</cp:coreProperties>
</file>