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6" r:id="rId7"/>
    <p:sldId id="262" r:id="rId8"/>
    <p:sldId id="264" r:id="rId9"/>
    <p:sldId id="263"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530"/>
    <a:srgbClr val="DBF7FD"/>
    <a:srgbClr val="C6F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AB96AB8A-44EB-428A-ADA3-9FBFDECE6181}" type="datetimeFigureOut">
              <a:rPr lang="en-US" smtClean="0"/>
              <a:t>9/1/2015</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773968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92183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121099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68743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215761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96AB8A-44EB-428A-ADA3-9FBFDECE6181}"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32708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B96AB8A-44EB-428A-ADA3-9FBFDECE6181}"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6313961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6AB8A-44EB-428A-ADA3-9FBFDECE6181}"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82813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AB96AB8A-44EB-428A-ADA3-9FBFDECE6181}" type="datetimeFigureOut">
              <a:rPr lang="en-US" smtClean="0"/>
              <a:t>9/1/2015</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85194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96AB8A-44EB-428A-ADA3-9FBFDECE6181}" type="datetimeFigureOut">
              <a:rPr lang="en-US" smtClean="0"/>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413521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AB96AB8A-44EB-428A-ADA3-9FBFDECE6181}" type="datetimeFigureOut">
              <a:rPr lang="en-US" smtClean="0"/>
              <a:t>9/1/2015</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284878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53560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96AB8A-44EB-428A-ADA3-9FBFDECE6181}" type="datetimeFigureOut">
              <a:rPr lang="en-US" smtClean="0"/>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222803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96AB8A-44EB-428A-ADA3-9FBFDECE6181}" type="datetimeFigureOut">
              <a:rPr lang="en-US" smtClean="0"/>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73229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6AB8A-44EB-428A-ADA3-9FBFDECE6181}" type="datetimeFigureOut">
              <a:rPr lang="en-US" smtClean="0"/>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0326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165254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6AB8A-44EB-428A-ADA3-9FBFDECE6181}" type="datetimeFigureOut">
              <a:rPr lang="en-US" smtClean="0"/>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E7A3-1865-4604-967E-A6A6EFB7612F}" type="slidenum">
              <a:rPr lang="en-US" smtClean="0"/>
              <a:t>‹#›</a:t>
            </a:fld>
            <a:endParaRPr lang="en-US"/>
          </a:p>
        </p:txBody>
      </p:sp>
    </p:spTree>
    <p:extLst>
      <p:ext uri="{BB962C8B-B14F-4D97-AF65-F5344CB8AC3E}">
        <p14:creationId xmlns:p14="http://schemas.microsoft.com/office/powerpoint/2010/main" val="313253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B96AB8A-44EB-428A-ADA3-9FBFDECE6181}" type="datetimeFigureOut">
              <a:rPr lang="en-US" smtClean="0"/>
              <a:t>9/1/2015</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E86E7A3-1865-4604-967E-A6A6EFB7612F}" type="slidenum">
              <a:rPr lang="en-US" smtClean="0"/>
              <a:t>‹#›</a:t>
            </a:fld>
            <a:endParaRPr lang="en-US"/>
          </a:p>
        </p:txBody>
      </p:sp>
    </p:spTree>
    <p:extLst>
      <p:ext uri="{BB962C8B-B14F-4D97-AF65-F5344CB8AC3E}">
        <p14:creationId xmlns:p14="http://schemas.microsoft.com/office/powerpoint/2010/main" val="322269459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s://www.youtube.com/embed/w7lug4IZJ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 Units &amp; Their Prefixes	</a:t>
            </a:r>
            <a:endParaRPr lang="en-US" dirty="0"/>
          </a:p>
        </p:txBody>
      </p:sp>
    </p:spTree>
    <p:extLst>
      <p:ext uri="{BB962C8B-B14F-4D97-AF65-F5344CB8AC3E}">
        <p14:creationId xmlns:p14="http://schemas.microsoft.com/office/powerpoint/2010/main" val="2622600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750" y="352249"/>
            <a:ext cx="8610600" cy="755334"/>
          </a:xfrm>
        </p:spPr>
        <p:txBody>
          <a:bodyPr/>
          <a:lstStyle/>
          <a:p>
            <a:r>
              <a:rPr lang="en-US" dirty="0" smtClean="0"/>
              <a:t>Now you try some</a:t>
            </a:r>
            <a:endParaRPr lang="en-US" dirty="0"/>
          </a:p>
        </p:txBody>
      </p:sp>
      <p:sp>
        <p:nvSpPr>
          <p:cNvPr id="3" name="Content Placeholder 2"/>
          <p:cNvSpPr>
            <a:spLocks noGrp="1"/>
          </p:cNvSpPr>
          <p:nvPr>
            <p:ph idx="1"/>
          </p:nvPr>
        </p:nvSpPr>
        <p:spPr>
          <a:xfrm>
            <a:off x="350949" y="1782437"/>
            <a:ext cx="7981681" cy="4663440"/>
          </a:xfrm>
        </p:spPr>
        <p:txBody>
          <a:bodyPr>
            <a:normAutofit lnSpcReduction="10000"/>
          </a:bodyPr>
          <a:lstStyle/>
          <a:p>
            <a:r>
              <a:rPr lang="en-US" b="1" dirty="0" smtClean="0">
                <a:solidFill>
                  <a:schemeClr val="accent1">
                    <a:lumMod val="75000"/>
                  </a:schemeClr>
                </a:solidFill>
              </a:rPr>
              <a:t>How else could I express ten grams?</a:t>
            </a:r>
          </a:p>
          <a:p>
            <a:pPr marL="0" indent="0">
              <a:buNone/>
            </a:pPr>
            <a:r>
              <a:rPr lang="en-US" b="1" dirty="0" smtClean="0">
                <a:solidFill>
                  <a:schemeClr val="accent1">
                    <a:lumMod val="75000"/>
                  </a:schemeClr>
                </a:solidFill>
              </a:rPr>
              <a:t>			</a:t>
            </a:r>
            <a:endParaRPr lang="en-US" b="1" dirty="0" smtClean="0"/>
          </a:p>
          <a:p>
            <a:r>
              <a:rPr lang="en-US" b="1" dirty="0" smtClean="0">
                <a:solidFill>
                  <a:schemeClr val="accent6">
                    <a:lumMod val="75000"/>
                  </a:schemeClr>
                </a:solidFill>
              </a:rPr>
              <a:t>How many centimeters are in a meter?		</a:t>
            </a:r>
          </a:p>
          <a:p>
            <a:pPr marL="0" indent="0">
              <a:buNone/>
            </a:pPr>
            <a:endParaRPr lang="en-US" b="1" dirty="0" smtClean="0"/>
          </a:p>
          <a:p>
            <a:r>
              <a:rPr lang="en-US" b="1" dirty="0" smtClean="0">
                <a:solidFill>
                  <a:schemeClr val="accent2">
                    <a:lumMod val="75000"/>
                  </a:schemeClr>
                </a:solidFill>
              </a:rPr>
              <a:t>What is the prefix symbol for a decagram?	</a:t>
            </a:r>
          </a:p>
          <a:p>
            <a:pPr marL="0" indent="0">
              <a:buNone/>
            </a:pPr>
            <a:endParaRPr lang="en-US" b="1" dirty="0" smtClean="0"/>
          </a:p>
          <a:p>
            <a:r>
              <a:rPr lang="en-US" b="1" dirty="0" smtClean="0">
                <a:solidFill>
                  <a:schemeClr val="accent4">
                    <a:lumMod val="50000"/>
                  </a:schemeClr>
                </a:solidFill>
              </a:rPr>
              <a:t>How many meters is one millimeter?		</a:t>
            </a:r>
          </a:p>
          <a:p>
            <a:pPr marL="0" indent="0">
              <a:buNone/>
            </a:pPr>
            <a:endParaRPr lang="en-US" b="1" dirty="0" smtClean="0"/>
          </a:p>
          <a:p>
            <a:r>
              <a:rPr lang="en-US" b="1" dirty="0" smtClean="0"/>
              <a:t> </a:t>
            </a:r>
            <a:r>
              <a:rPr lang="en-US" b="1" dirty="0" smtClean="0">
                <a:solidFill>
                  <a:schemeClr val="accent3">
                    <a:lumMod val="75000"/>
                  </a:schemeClr>
                </a:solidFill>
              </a:rPr>
              <a:t>A kilometer is how many meters?	</a:t>
            </a:r>
          </a:p>
          <a:p>
            <a:endParaRPr lang="en-US" b="1" dirty="0"/>
          </a:p>
          <a:p>
            <a:r>
              <a:rPr lang="en-US" b="1" dirty="0" smtClean="0">
                <a:solidFill>
                  <a:srgbClr val="7030A0"/>
                </a:solidFill>
              </a:rPr>
              <a:t>Challenge! How many hectometers is in one kilometer?</a:t>
            </a:r>
            <a:endParaRPr lang="en-US" b="1" dirty="0">
              <a:solidFill>
                <a:srgbClr val="7030A0"/>
              </a:solidFill>
            </a:endParaRPr>
          </a:p>
        </p:txBody>
      </p:sp>
      <p:sp>
        <p:nvSpPr>
          <p:cNvPr id="4" name="TextBox 3"/>
          <p:cNvSpPr txBox="1"/>
          <p:nvPr/>
        </p:nvSpPr>
        <p:spPr>
          <a:xfrm>
            <a:off x="8332630" y="1653648"/>
            <a:ext cx="3580327" cy="4524315"/>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accent1">
                    <a:lumMod val="75000"/>
                  </a:schemeClr>
                </a:solidFill>
              </a:rPr>
              <a:t>1 decagram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6">
                    <a:lumMod val="75000"/>
                  </a:schemeClr>
                </a:solidFill>
              </a:rPr>
              <a:t>100 cm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a:solidFill>
                  <a:schemeClr val="accent2">
                    <a:lumMod val="75000"/>
                  </a:schemeClr>
                </a:solidFill>
              </a:rPr>
              <a:t>d</a:t>
            </a:r>
            <a:r>
              <a:rPr lang="en-US" b="1" dirty="0" smtClean="0">
                <a:solidFill>
                  <a:schemeClr val="accent2">
                    <a:lumMod val="75000"/>
                  </a:schemeClr>
                </a:solidFill>
              </a:rPr>
              <a:t>ag</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4">
                    <a:lumMod val="50000"/>
                  </a:schemeClr>
                </a:solidFill>
              </a:rPr>
              <a:t>1/1000 m  or  .001m</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solidFill>
                  <a:schemeClr val="accent3">
                    <a:lumMod val="75000"/>
                  </a:schemeClr>
                </a:solidFill>
              </a:rPr>
              <a:t>1000 m</a:t>
            </a:r>
          </a:p>
          <a:p>
            <a:pPr marL="285750" indent="-285750">
              <a:buFont typeface="Arial" panose="020B0604020202020204" pitchFamily="34" charset="0"/>
              <a:buChar char="•"/>
            </a:pPr>
            <a:endParaRPr lang="en-US" b="1" dirty="0" smtClean="0"/>
          </a:p>
          <a:p>
            <a:endParaRPr lang="en-US" b="1" dirty="0"/>
          </a:p>
          <a:p>
            <a:pPr marL="285750" indent="-285750">
              <a:buFont typeface="Arial" panose="020B0604020202020204" pitchFamily="34" charset="0"/>
              <a:buChar char="•"/>
            </a:pPr>
            <a:r>
              <a:rPr lang="en-US" b="1" dirty="0" smtClean="0">
                <a:solidFill>
                  <a:srgbClr val="7030A0"/>
                </a:solidFill>
              </a:rPr>
              <a:t>10 </a:t>
            </a:r>
            <a:r>
              <a:rPr lang="en-US" b="1" dirty="0" err="1" smtClean="0">
                <a:solidFill>
                  <a:srgbClr val="7030A0"/>
                </a:solidFill>
              </a:rPr>
              <a:t>hm</a:t>
            </a:r>
            <a:endParaRPr lang="en-US" b="1" dirty="0" smtClean="0">
              <a:solidFill>
                <a:srgbClr val="7030A0"/>
              </a:solidFill>
            </a:endParaRPr>
          </a:p>
        </p:txBody>
      </p:sp>
    </p:spTree>
    <p:extLst>
      <p:ext uri="{BB962C8B-B14F-4D97-AF65-F5344CB8AC3E}">
        <p14:creationId xmlns:p14="http://schemas.microsoft.com/office/powerpoint/2010/main" val="358176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500"/>
                                        <p:tgtEl>
                                          <p:spTgt spid="4">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12" end="12"/>
                                            </p:txEl>
                                          </p:spTgt>
                                        </p:tgtEl>
                                        <p:attrNameLst>
                                          <p:attrName>style.visibility</p:attrName>
                                        </p:attrNameLst>
                                      </p:cBhvr>
                                      <p:to>
                                        <p:strVal val="visible"/>
                                      </p:to>
                                    </p:set>
                                    <p:animEffect transition="in" filter="fade">
                                      <p:cBhvr>
                                        <p:cTn id="52" dur="500"/>
                                        <p:tgtEl>
                                          <p:spTgt spid="4">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
                                            <p:txEl>
                                              <p:pRg st="15" end="15"/>
                                            </p:txEl>
                                          </p:spTgt>
                                        </p:tgtEl>
                                        <p:attrNameLst>
                                          <p:attrName>style.visibility</p:attrName>
                                        </p:attrNameLst>
                                      </p:cBhvr>
                                      <p:to>
                                        <p:strVal val="visible"/>
                                      </p:to>
                                    </p:set>
                                    <p:animEffect transition="in" filter="fade">
                                      <p:cBhvr>
                                        <p:cTn id="6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27" y="545433"/>
            <a:ext cx="11274380" cy="1293028"/>
          </a:xfrm>
        </p:spPr>
        <p:txBody>
          <a:bodyPr/>
          <a:lstStyle/>
          <a:p>
            <a:r>
              <a:rPr lang="en-US" dirty="0" smtClean="0"/>
              <a:t>A short review of the last two lessons:</a:t>
            </a:r>
            <a:endParaRPr lang="en-US" dirty="0"/>
          </a:p>
        </p:txBody>
      </p:sp>
      <p:pic>
        <p:nvPicPr>
          <p:cNvPr id="6" name="w7lug4IZJIE"/>
          <p:cNvPicPr>
            <a:picLocks noGrp="1" noRot="1" noChangeAspect="1"/>
          </p:cNvPicPr>
          <p:nvPr>
            <p:ph idx="1"/>
            <a:videoFile r:link="rId1"/>
          </p:nvPr>
        </p:nvPicPr>
        <p:blipFill>
          <a:blip r:embed="rId3"/>
          <a:stretch>
            <a:fillRect/>
          </a:stretch>
        </p:blipFill>
        <p:spPr>
          <a:xfrm>
            <a:off x="2044224" y="1838461"/>
            <a:ext cx="8326785" cy="4683817"/>
          </a:xfrm>
          <a:prstGeom prst="rect">
            <a:avLst/>
          </a:prstGeom>
        </p:spPr>
      </p:pic>
    </p:spTree>
    <p:extLst>
      <p:ext uri="{BB962C8B-B14F-4D97-AF65-F5344CB8AC3E}">
        <p14:creationId xmlns:p14="http://schemas.microsoft.com/office/powerpoint/2010/main" val="17846051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8242479" y="1765154"/>
            <a:ext cx="3760631" cy="3005287"/>
          </a:xfrm>
          <a:prstGeom prst="cloud">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25144" y="238064"/>
            <a:ext cx="8610600" cy="819728"/>
          </a:xfrm>
        </p:spPr>
        <p:txBody>
          <a:bodyPr/>
          <a:lstStyle/>
          <a:p>
            <a:r>
              <a:rPr lang="en-US" dirty="0" smtClean="0"/>
              <a:t>Why use units?</a:t>
            </a:r>
            <a:endParaRPr lang="en-US" dirty="0"/>
          </a:p>
        </p:txBody>
      </p:sp>
      <p:sp>
        <p:nvSpPr>
          <p:cNvPr id="3" name="Content Placeholder 2"/>
          <p:cNvSpPr>
            <a:spLocks noGrp="1"/>
          </p:cNvSpPr>
          <p:nvPr>
            <p:ph idx="1"/>
          </p:nvPr>
        </p:nvSpPr>
        <p:spPr>
          <a:xfrm>
            <a:off x="210891" y="1249251"/>
            <a:ext cx="7233097" cy="2756079"/>
          </a:xfrm>
        </p:spPr>
        <p:txBody>
          <a:bodyPr>
            <a:normAutofit lnSpcReduction="10000"/>
          </a:bodyPr>
          <a:lstStyle/>
          <a:p>
            <a:pPr marL="0" indent="0">
              <a:buNone/>
            </a:pPr>
            <a:r>
              <a:rPr lang="en-US" dirty="0" smtClean="0">
                <a:latin typeface="Georgia" panose="02040502050405020303" pitchFamily="18" charset="0"/>
              </a:rPr>
              <a:t>We know that in order for a measurement to make sense, it must include a number and a unit. For example, the following statements don’t make any sense without units:</a:t>
            </a:r>
          </a:p>
          <a:p>
            <a:pPr>
              <a:lnSpc>
                <a:spcPct val="110000"/>
              </a:lnSpc>
            </a:pPr>
            <a:r>
              <a:rPr lang="en-US" sz="1800" dirty="0" smtClean="0">
                <a:solidFill>
                  <a:srgbClr val="C00000"/>
                </a:solidFill>
                <a:latin typeface="Georgia" panose="02040502050405020303" pitchFamily="18" charset="0"/>
              </a:rPr>
              <a:t>Catherine walked one to the store to buy her favorite candy. </a:t>
            </a:r>
          </a:p>
          <a:p>
            <a:pPr marL="0" indent="0">
              <a:lnSpc>
                <a:spcPct val="110000"/>
              </a:lnSpc>
              <a:buNone/>
            </a:pPr>
            <a:r>
              <a:rPr lang="en-US" sz="1800" dirty="0" smtClean="0">
                <a:solidFill>
                  <a:srgbClr val="C00000"/>
                </a:solidFill>
                <a:latin typeface="Georgia" panose="02040502050405020303" pitchFamily="18" charset="0"/>
              </a:rPr>
              <a:t>	(one mile, one minute?)</a:t>
            </a:r>
          </a:p>
          <a:p>
            <a:r>
              <a:rPr lang="en-US" sz="1800" dirty="0" smtClean="0">
                <a:solidFill>
                  <a:srgbClr val="C00000"/>
                </a:solidFill>
                <a:latin typeface="Georgia" panose="02040502050405020303" pitchFamily="18" charset="0"/>
              </a:rPr>
              <a:t>Juan worked for three on his presentation for school. </a:t>
            </a:r>
          </a:p>
          <a:p>
            <a:pPr marL="0" indent="0">
              <a:buNone/>
            </a:pPr>
            <a:r>
              <a:rPr lang="en-US" sz="1800" dirty="0" smtClean="0">
                <a:solidFill>
                  <a:srgbClr val="C00000"/>
                </a:solidFill>
                <a:latin typeface="Georgia" panose="02040502050405020303" pitchFamily="18" charset="0"/>
              </a:rPr>
              <a:t>	(three minutes, three hours?)</a:t>
            </a:r>
          </a:p>
          <a:p>
            <a:pPr lvl="2"/>
            <a:endParaRPr lang="en-US" dirty="0"/>
          </a:p>
        </p:txBody>
      </p:sp>
      <p:sp>
        <p:nvSpPr>
          <p:cNvPr id="4" name="TextBox 3"/>
          <p:cNvSpPr txBox="1"/>
          <p:nvPr/>
        </p:nvSpPr>
        <p:spPr>
          <a:xfrm>
            <a:off x="1191296" y="4301544"/>
            <a:ext cx="7955924" cy="2431435"/>
          </a:xfrm>
          <a:prstGeom prst="rect">
            <a:avLst/>
          </a:prstGeom>
          <a:noFill/>
        </p:spPr>
        <p:txBody>
          <a:bodyPr wrap="square" rtlCol="0">
            <a:spAutoFit/>
          </a:bodyPr>
          <a:lstStyle/>
          <a:p>
            <a:r>
              <a:rPr lang="en-US" sz="2200" dirty="0" smtClean="0">
                <a:latin typeface="Georgia" panose="02040502050405020303" pitchFamily="18" charset="0"/>
              </a:rPr>
              <a:t>Adding units adds value and meaning to what we say:</a:t>
            </a:r>
          </a:p>
          <a:p>
            <a:endParaRPr lang="en-US" sz="2200" dirty="0" smtClean="0">
              <a:latin typeface="Georgia" panose="02040502050405020303" pitchFamily="18" charset="0"/>
            </a:endParaRPr>
          </a:p>
          <a:p>
            <a:pPr marL="1200150" lvl="2" indent="-285750">
              <a:buFont typeface="Arial" panose="020B0604020202020204" pitchFamily="34" charset="0"/>
              <a:buChar char="•"/>
            </a:pPr>
            <a:r>
              <a:rPr lang="en-US" dirty="0" smtClean="0">
                <a:solidFill>
                  <a:srgbClr val="C00000"/>
                </a:solidFill>
                <a:latin typeface="Georgia" panose="02040502050405020303" pitchFamily="18" charset="0"/>
              </a:rPr>
              <a:t>Catherine walked one mile to the store to buy her favorite candy (she really wanted that candy!)</a:t>
            </a:r>
          </a:p>
          <a:p>
            <a:pPr lvl="2"/>
            <a:endParaRPr lang="en-US" dirty="0" smtClean="0">
              <a:solidFill>
                <a:srgbClr val="C00000"/>
              </a:solidFill>
              <a:latin typeface="Georgia" panose="02040502050405020303" pitchFamily="18" charset="0"/>
            </a:endParaRPr>
          </a:p>
          <a:p>
            <a:pPr marL="1200150" lvl="2" indent="-285750">
              <a:buFont typeface="Arial" panose="020B0604020202020204" pitchFamily="34" charset="0"/>
              <a:buChar char="•"/>
            </a:pPr>
            <a:r>
              <a:rPr lang="en-US" dirty="0" smtClean="0">
                <a:solidFill>
                  <a:srgbClr val="C00000"/>
                </a:solidFill>
                <a:latin typeface="Georgia" panose="02040502050405020303" pitchFamily="18" charset="0"/>
              </a:rPr>
              <a:t>Juan worked for three hours on his presentation for school (that’s dedication!)</a:t>
            </a:r>
          </a:p>
          <a:p>
            <a:r>
              <a:rPr lang="en-US" dirty="0" smtClean="0"/>
              <a:t> </a:t>
            </a:r>
            <a:endParaRPr lang="en-US" dirty="0"/>
          </a:p>
        </p:txBody>
      </p:sp>
      <p:sp>
        <p:nvSpPr>
          <p:cNvPr id="5" name="TextBox 4"/>
          <p:cNvSpPr txBox="1"/>
          <p:nvPr/>
        </p:nvSpPr>
        <p:spPr>
          <a:xfrm>
            <a:off x="8991599" y="2390634"/>
            <a:ext cx="2262389" cy="1754326"/>
          </a:xfrm>
          <a:prstGeom prst="rect">
            <a:avLst/>
          </a:prstGeom>
          <a:solidFill>
            <a:schemeClr val="accent4">
              <a:lumMod val="75000"/>
            </a:schemeClr>
          </a:solidFill>
          <a:ln>
            <a:solidFill>
              <a:schemeClr val="accent4">
                <a:lumMod val="75000"/>
              </a:schemeClr>
            </a:solidFill>
          </a:ln>
          <a:scene3d>
            <a:camera prst="orthographicFront">
              <a:rot lat="0" lon="0" rev="0"/>
            </a:camera>
            <a:lightRig rig="threePt" dir="t"/>
          </a:scene3d>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US" dirty="0" smtClean="0"/>
              <a:t>A standard is an exact quantity that people agree to use in order to compare measurements</a:t>
            </a:r>
            <a:endParaRPr lang="en-US" dirty="0"/>
          </a:p>
        </p:txBody>
      </p:sp>
      <p:sp>
        <p:nvSpPr>
          <p:cNvPr id="7" name="TextBox 6"/>
          <p:cNvSpPr txBox="1"/>
          <p:nvPr/>
        </p:nvSpPr>
        <p:spPr>
          <a:xfrm rot="20767223">
            <a:off x="7655343" y="1588943"/>
            <a:ext cx="1607969" cy="369332"/>
          </a:xfrm>
          <a:prstGeom prst="rect">
            <a:avLst/>
          </a:prstGeom>
          <a:solidFill>
            <a:schemeClr val="accent3">
              <a:lumMod val="75000"/>
            </a:schemeClr>
          </a:solidFill>
        </p:spPr>
        <p:txBody>
          <a:bodyPr wrap="square" rtlCol="0">
            <a:spAutoFit/>
          </a:bodyPr>
          <a:lstStyle/>
          <a:p>
            <a:r>
              <a:rPr lang="en-US" dirty="0" smtClean="0"/>
              <a:t>Remember:</a:t>
            </a:r>
            <a:endParaRPr lang="en-US" dirty="0"/>
          </a:p>
        </p:txBody>
      </p:sp>
    </p:spTree>
    <p:extLst>
      <p:ext uri="{BB962C8B-B14F-4D97-AF65-F5344CB8AC3E}">
        <p14:creationId xmlns:p14="http://schemas.microsoft.com/office/powerpoint/2010/main" val="23196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p:bldP spid="5"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506795"/>
            <a:ext cx="8610600" cy="832607"/>
          </a:xfrm>
        </p:spPr>
        <p:txBody>
          <a:bodyPr/>
          <a:lstStyle/>
          <a:p>
            <a:r>
              <a:rPr lang="en-US" dirty="0" smtClean="0"/>
              <a:t>Units must be standardized</a:t>
            </a:r>
            <a:endParaRPr lang="en-US" dirty="0"/>
          </a:p>
        </p:txBody>
      </p:sp>
      <p:sp>
        <p:nvSpPr>
          <p:cNvPr id="3" name="Content Placeholder 2"/>
          <p:cNvSpPr>
            <a:spLocks noGrp="1"/>
          </p:cNvSpPr>
          <p:nvPr>
            <p:ph idx="1"/>
          </p:nvPr>
        </p:nvSpPr>
        <p:spPr>
          <a:xfrm>
            <a:off x="496372" y="1766981"/>
            <a:ext cx="11199254" cy="690308"/>
          </a:xfrm>
        </p:spPr>
        <p:txBody>
          <a:bodyPr>
            <a:normAutofit/>
          </a:bodyPr>
          <a:lstStyle/>
          <a:p>
            <a:pPr marL="0" indent="0" algn="ctr">
              <a:buNone/>
            </a:pPr>
            <a:r>
              <a:rPr lang="en-US" dirty="0" smtClean="0">
                <a:latin typeface="Georgia" panose="02040502050405020303" pitchFamily="18" charset="0"/>
              </a:rPr>
              <a:t>Remember the skits you role-played with last class? What was the problem in each one?</a:t>
            </a:r>
            <a:endParaRPr lang="en-US" dirty="0">
              <a:latin typeface="Georgia" panose="02040502050405020303" pitchFamily="18" charset="0"/>
            </a:endParaRPr>
          </a:p>
        </p:txBody>
      </p:sp>
      <p:sp>
        <p:nvSpPr>
          <p:cNvPr id="4" name="TextBox 3"/>
          <p:cNvSpPr txBox="1"/>
          <p:nvPr/>
        </p:nvSpPr>
        <p:spPr>
          <a:xfrm>
            <a:off x="306945" y="2588655"/>
            <a:ext cx="11578107" cy="4524315"/>
          </a:xfrm>
          <a:prstGeom prst="rect">
            <a:avLst/>
          </a:prstGeom>
          <a:noFill/>
        </p:spPr>
        <p:txBody>
          <a:bodyPr wrap="square" rtlCol="0">
            <a:spAutoFit/>
          </a:bodyPr>
          <a:lstStyle/>
          <a:p>
            <a:r>
              <a:rPr lang="en-US" u="sng" dirty="0">
                <a:latin typeface="Georgia" panose="02040502050405020303" pitchFamily="18" charset="0"/>
              </a:rPr>
              <a:t>Scenario 1:</a:t>
            </a:r>
            <a:r>
              <a:rPr lang="en-US" dirty="0">
                <a:latin typeface="Georgia" panose="02040502050405020303" pitchFamily="18" charset="0"/>
              </a:rPr>
              <a:t>  An American woman is at an open market in Mexico. She finds a piece of pottery that she would really like to buy. </a:t>
            </a:r>
            <a:endParaRPr lang="en-US" dirty="0" smtClean="0">
              <a:latin typeface="Georgia" panose="02040502050405020303" pitchFamily="18" charset="0"/>
            </a:endParaRPr>
          </a:p>
          <a:p>
            <a:endParaRPr lang="en-US" b="0" dirty="0" smtClean="0">
              <a:effectLst/>
              <a:latin typeface="Georgia" panose="02040502050405020303" pitchFamily="18" charset="0"/>
            </a:endParaRPr>
          </a:p>
          <a:p>
            <a:r>
              <a:rPr lang="en-US" dirty="0" smtClean="0">
                <a:latin typeface="Georgia" panose="02040502050405020303" pitchFamily="18" charset="0"/>
              </a:rPr>
              <a:t>Seller:  “This </a:t>
            </a:r>
            <a:r>
              <a:rPr lang="en-US" dirty="0">
                <a:latin typeface="Georgia" panose="02040502050405020303" pitchFamily="18" charset="0"/>
              </a:rPr>
              <a:t>is a beautiful bowl that could become a family heirloom. I’ll make you a good price</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Woman:  “Yes</a:t>
            </a:r>
            <a:r>
              <a:rPr lang="en-US" dirty="0">
                <a:latin typeface="Georgia" panose="02040502050405020303" pitchFamily="18" charset="0"/>
              </a:rPr>
              <a:t>. Hmmm. I am interested, but it honestly depends on how much</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Seller:  “How </a:t>
            </a:r>
            <a:r>
              <a:rPr lang="en-US" dirty="0">
                <a:latin typeface="Georgia" panose="02040502050405020303" pitchFamily="18" charset="0"/>
              </a:rPr>
              <a:t>about 15? Just 15 and it’s yours</a:t>
            </a:r>
            <a:r>
              <a:rPr lang="en-US" dirty="0" smtClean="0">
                <a:latin typeface="Georgia" panose="02040502050405020303" pitchFamily="18" charset="0"/>
              </a:rPr>
              <a:t>!”</a:t>
            </a:r>
          </a:p>
          <a:p>
            <a:endParaRPr lang="en-US" b="0" dirty="0" smtClean="0">
              <a:effectLst/>
              <a:latin typeface="Georgia" panose="02040502050405020303" pitchFamily="18" charset="0"/>
            </a:endParaRPr>
          </a:p>
          <a:p>
            <a:r>
              <a:rPr lang="en-US" dirty="0" smtClean="0">
                <a:latin typeface="Georgia" panose="02040502050405020303" pitchFamily="18" charset="0"/>
              </a:rPr>
              <a:t>Woman:  “Hmmm</a:t>
            </a:r>
            <a:r>
              <a:rPr lang="en-US" dirty="0">
                <a:latin typeface="Georgia" panose="02040502050405020303" pitchFamily="18" charset="0"/>
              </a:rPr>
              <a:t>, ok 15 sounds </a:t>
            </a:r>
            <a:r>
              <a:rPr lang="en-US" dirty="0" smtClean="0">
                <a:latin typeface="Georgia" panose="02040502050405020303" pitchFamily="18" charset="0"/>
              </a:rPr>
              <a:t>good.”	  </a:t>
            </a:r>
            <a:r>
              <a:rPr lang="en-US" i="1" dirty="0" smtClean="0">
                <a:latin typeface="Georgia" panose="02040502050405020303" pitchFamily="18" charset="0"/>
              </a:rPr>
              <a:t>She </a:t>
            </a:r>
            <a:r>
              <a:rPr lang="en-US" i="1" dirty="0">
                <a:latin typeface="Georgia" panose="02040502050405020303" pitchFamily="18" charset="0"/>
              </a:rPr>
              <a:t>hands him a ten and five one dollar bills</a:t>
            </a:r>
            <a:r>
              <a:rPr lang="en-US" i="1" dirty="0" smtClean="0">
                <a:latin typeface="Georgia" panose="02040502050405020303" pitchFamily="18" charset="0"/>
              </a:rPr>
              <a:t>.</a:t>
            </a:r>
          </a:p>
          <a:p>
            <a:endParaRPr lang="en-US" b="0" dirty="0" smtClean="0">
              <a:effectLst/>
              <a:latin typeface="Georgia" panose="02040502050405020303" pitchFamily="18" charset="0"/>
            </a:endParaRPr>
          </a:p>
          <a:p>
            <a:r>
              <a:rPr lang="en-US" i="1" dirty="0">
                <a:latin typeface="Georgia" panose="02040502050405020303" pitchFamily="18" charset="0"/>
              </a:rPr>
              <a:t>The woman walks off with her purchase and the seller goes back to his tent with a giant grin on his face, calling over his shoulder,</a:t>
            </a:r>
            <a:r>
              <a:rPr lang="en-US" dirty="0">
                <a:latin typeface="Georgia" panose="02040502050405020303" pitchFamily="18" charset="0"/>
              </a:rPr>
              <a:t> “Thank you! Thank you!”</a:t>
            </a:r>
            <a:endParaRPr lang="en-US" b="0" dirty="0" smtClean="0">
              <a:effectLst/>
              <a:latin typeface="Georgia" panose="02040502050405020303" pitchFamily="18" charset="0"/>
            </a:endParaRPr>
          </a:p>
          <a:p>
            <a:pPr algn="ctr"/>
            <a:r>
              <a:rPr lang="en-US" dirty="0">
                <a:latin typeface="Georgia" panose="02040502050405020303" pitchFamily="18" charset="0"/>
              </a:rPr>
              <a:t> </a:t>
            </a:r>
            <a:r>
              <a:rPr lang="en-US" b="1" dirty="0">
                <a:latin typeface="Georgia" panose="02040502050405020303" pitchFamily="18" charset="0"/>
              </a:rPr>
              <a:t>&lt;&lt; Why was the woman wondering why he was so happy?&gt;&gt;</a:t>
            </a:r>
            <a:endParaRPr lang="en-US" b="1" dirty="0" smtClean="0">
              <a:effectLst/>
              <a:latin typeface="Georgia" panose="02040502050405020303" pitchFamily="18" charset="0"/>
            </a:endParaRPr>
          </a:p>
          <a:p>
            <a:r>
              <a:rPr lang="en-US" dirty="0" smtClean="0"/>
              <a:t/>
            </a:r>
            <a:br>
              <a:rPr lang="en-US" dirty="0" smtClean="0"/>
            </a:br>
            <a:endParaRPr lang="en-US" dirty="0"/>
          </a:p>
        </p:txBody>
      </p:sp>
    </p:spTree>
    <p:extLst>
      <p:ext uri="{BB962C8B-B14F-4D97-AF65-F5344CB8AC3E}">
        <p14:creationId xmlns:p14="http://schemas.microsoft.com/office/powerpoint/2010/main" val="169599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Units must be standardized</a:t>
            </a:r>
            <a:endParaRPr lang="en-US" dirty="0"/>
          </a:p>
        </p:txBody>
      </p:sp>
      <p:sp>
        <p:nvSpPr>
          <p:cNvPr id="3" name="Content Placeholder 2"/>
          <p:cNvSpPr>
            <a:spLocks noGrp="1"/>
          </p:cNvSpPr>
          <p:nvPr>
            <p:ph idx="1"/>
          </p:nvPr>
        </p:nvSpPr>
        <p:spPr>
          <a:xfrm>
            <a:off x="392269" y="1801504"/>
            <a:ext cx="11407462" cy="1544483"/>
          </a:xfrm>
        </p:spPr>
        <p:txBody>
          <a:bodyPr>
            <a:normAutofit/>
          </a:bodyPr>
          <a:lstStyle/>
          <a:p>
            <a:pPr marL="0" indent="0">
              <a:buNone/>
            </a:pPr>
            <a:r>
              <a:rPr lang="en-US" dirty="0" smtClean="0">
                <a:latin typeface="Georgia" panose="02040502050405020303" pitchFamily="18" charset="0"/>
              </a:rPr>
              <a:t>Just like in the skit, units in science must be standardized so that everyone can understand what is being said. We all must speak the same “measurement language” if we are to understand each other and work together. </a:t>
            </a:r>
            <a:endParaRPr lang="en-US" dirty="0" smtClean="0">
              <a:latin typeface="Georgia" panose="02040502050405020303" pitchFamily="18" charset="0"/>
            </a:endParaRPr>
          </a:p>
          <a:p>
            <a:pPr marL="0" indent="0" algn="ctr">
              <a:buNone/>
            </a:pPr>
            <a:r>
              <a:rPr lang="en-US" dirty="0" smtClean="0">
                <a:latin typeface="Georgia" panose="02040502050405020303" pitchFamily="18" charset="0"/>
              </a:rPr>
              <a:t>Which </a:t>
            </a:r>
            <a:r>
              <a:rPr lang="en-US" dirty="0" smtClean="0">
                <a:latin typeface="Georgia" panose="02040502050405020303" pitchFamily="18" charset="0"/>
              </a:rPr>
              <a:t>one can you better relate to?</a:t>
            </a:r>
            <a:endParaRPr lang="en-US" dirty="0">
              <a:latin typeface="Georgia" panose="02040502050405020303" pitchFamily="18" charset="0"/>
            </a:endParaRPr>
          </a:p>
        </p:txBody>
      </p:sp>
      <p:sp>
        <p:nvSpPr>
          <p:cNvPr id="4" name="TextBox 3"/>
          <p:cNvSpPr txBox="1"/>
          <p:nvPr/>
        </p:nvSpPr>
        <p:spPr>
          <a:xfrm>
            <a:off x="2150772" y="3369759"/>
            <a:ext cx="2112135" cy="646331"/>
          </a:xfrm>
          <a:prstGeom prst="rect">
            <a:avLst/>
          </a:prstGeom>
          <a:noFill/>
        </p:spPr>
        <p:txBody>
          <a:bodyPr wrap="square" rtlCol="0">
            <a:spAutoFit/>
          </a:bodyPr>
          <a:lstStyle/>
          <a:p>
            <a:r>
              <a:rPr lang="en-US" dirty="0" smtClean="0"/>
              <a:t> </a:t>
            </a:r>
          </a:p>
          <a:p>
            <a:r>
              <a:rPr lang="en-US" b="1" dirty="0" smtClean="0">
                <a:solidFill>
                  <a:schemeClr val="accent4">
                    <a:lumMod val="75000"/>
                  </a:schemeClr>
                </a:solidFill>
              </a:rPr>
              <a:t>Four hands high</a:t>
            </a:r>
            <a:endParaRPr lang="en-US" b="1" dirty="0">
              <a:solidFill>
                <a:schemeClr val="accent4">
                  <a:lumMod val="75000"/>
                </a:schemeClr>
              </a:solidFill>
            </a:endParaRPr>
          </a:p>
        </p:txBody>
      </p:sp>
      <p:sp>
        <p:nvSpPr>
          <p:cNvPr id="5" name="TextBox 4"/>
          <p:cNvSpPr txBox="1"/>
          <p:nvPr/>
        </p:nvSpPr>
        <p:spPr>
          <a:xfrm>
            <a:off x="4700789" y="3644721"/>
            <a:ext cx="1395211" cy="2031325"/>
          </a:xfrm>
          <a:prstGeom prst="rect">
            <a:avLst/>
          </a:prstGeom>
          <a:noFill/>
        </p:spPr>
        <p:txBody>
          <a:bodyPr wrap="square" rtlCol="0">
            <a:spAutoFit/>
          </a:bodyPr>
          <a:lstStyle/>
          <a:p>
            <a:pPr algn="ctr"/>
            <a:r>
              <a:rPr lang="en-US" dirty="0" smtClean="0"/>
              <a:t>Or…</a:t>
            </a:r>
          </a:p>
          <a:p>
            <a:pPr algn="ctr"/>
            <a:endParaRPr lang="en-US" dirty="0"/>
          </a:p>
          <a:p>
            <a:pPr algn="ctr"/>
            <a:endParaRPr lang="en-US" dirty="0" smtClean="0"/>
          </a:p>
          <a:p>
            <a:pPr algn="ctr"/>
            <a:r>
              <a:rPr lang="en-US" dirty="0" smtClean="0"/>
              <a:t>Or…</a:t>
            </a:r>
          </a:p>
          <a:p>
            <a:pPr algn="ctr"/>
            <a:endParaRPr lang="en-US" dirty="0"/>
          </a:p>
          <a:p>
            <a:pPr algn="ctr"/>
            <a:endParaRPr lang="en-US" dirty="0" smtClean="0"/>
          </a:p>
          <a:p>
            <a:pPr algn="ctr"/>
            <a:r>
              <a:rPr lang="en-US" dirty="0" smtClean="0"/>
              <a:t>Or…</a:t>
            </a:r>
            <a:endParaRPr lang="en-US" dirty="0"/>
          </a:p>
        </p:txBody>
      </p:sp>
      <p:sp>
        <p:nvSpPr>
          <p:cNvPr id="6" name="TextBox 5"/>
          <p:cNvSpPr txBox="1"/>
          <p:nvPr/>
        </p:nvSpPr>
        <p:spPr>
          <a:xfrm>
            <a:off x="7057623" y="3641408"/>
            <a:ext cx="2305318" cy="369332"/>
          </a:xfrm>
          <a:prstGeom prst="rect">
            <a:avLst/>
          </a:prstGeom>
          <a:noFill/>
        </p:spPr>
        <p:txBody>
          <a:bodyPr wrap="square" rtlCol="0">
            <a:spAutoFit/>
          </a:bodyPr>
          <a:lstStyle/>
          <a:p>
            <a:r>
              <a:rPr lang="en-US" b="1" dirty="0" smtClean="0">
                <a:solidFill>
                  <a:schemeClr val="accent4">
                    <a:lumMod val="75000"/>
                  </a:schemeClr>
                </a:solidFill>
              </a:rPr>
              <a:t>Four meters high </a:t>
            </a:r>
            <a:endParaRPr lang="en-US" b="1" dirty="0">
              <a:solidFill>
                <a:schemeClr val="accent4">
                  <a:lumMod val="75000"/>
                </a:schemeClr>
              </a:solidFill>
            </a:endParaRPr>
          </a:p>
        </p:txBody>
      </p:sp>
      <p:sp>
        <p:nvSpPr>
          <p:cNvPr id="7" name="TextBox 6"/>
          <p:cNvSpPr txBox="1"/>
          <p:nvPr/>
        </p:nvSpPr>
        <p:spPr>
          <a:xfrm>
            <a:off x="2150772" y="4475717"/>
            <a:ext cx="1764406" cy="369332"/>
          </a:xfrm>
          <a:prstGeom prst="rect">
            <a:avLst/>
          </a:prstGeom>
          <a:noFill/>
        </p:spPr>
        <p:txBody>
          <a:bodyPr wrap="square" rtlCol="0">
            <a:spAutoFit/>
          </a:bodyPr>
          <a:lstStyle/>
          <a:p>
            <a:r>
              <a:rPr lang="en-US" b="1" dirty="0" smtClean="0">
                <a:solidFill>
                  <a:schemeClr val="accent6">
                    <a:lumMod val="75000"/>
                  </a:schemeClr>
                </a:solidFill>
              </a:rPr>
              <a:t>5.5 bushels</a:t>
            </a:r>
            <a:endParaRPr lang="en-US" b="1" dirty="0">
              <a:solidFill>
                <a:schemeClr val="accent6">
                  <a:lumMod val="75000"/>
                </a:schemeClr>
              </a:solidFill>
            </a:endParaRPr>
          </a:p>
        </p:txBody>
      </p:sp>
      <p:sp>
        <p:nvSpPr>
          <p:cNvPr id="8" name="TextBox 7"/>
          <p:cNvSpPr txBox="1"/>
          <p:nvPr/>
        </p:nvSpPr>
        <p:spPr>
          <a:xfrm>
            <a:off x="7160653" y="4475717"/>
            <a:ext cx="1867437" cy="369332"/>
          </a:xfrm>
          <a:prstGeom prst="rect">
            <a:avLst/>
          </a:prstGeom>
          <a:noFill/>
        </p:spPr>
        <p:txBody>
          <a:bodyPr wrap="square" rtlCol="0">
            <a:spAutoFit/>
          </a:bodyPr>
          <a:lstStyle/>
          <a:p>
            <a:r>
              <a:rPr lang="en-US" b="1" dirty="0" smtClean="0">
                <a:solidFill>
                  <a:schemeClr val="accent6">
                    <a:lumMod val="75000"/>
                  </a:schemeClr>
                </a:solidFill>
              </a:rPr>
              <a:t>5.5 kilograms</a:t>
            </a:r>
            <a:endParaRPr lang="en-US" b="1" dirty="0">
              <a:solidFill>
                <a:schemeClr val="accent6">
                  <a:lumMod val="75000"/>
                </a:schemeClr>
              </a:solidFill>
            </a:endParaRPr>
          </a:p>
        </p:txBody>
      </p:sp>
      <p:sp>
        <p:nvSpPr>
          <p:cNvPr id="9" name="TextBox 8"/>
          <p:cNvSpPr txBox="1"/>
          <p:nvPr/>
        </p:nvSpPr>
        <p:spPr>
          <a:xfrm>
            <a:off x="1577661" y="5304676"/>
            <a:ext cx="2910627" cy="369332"/>
          </a:xfrm>
          <a:prstGeom prst="rect">
            <a:avLst/>
          </a:prstGeom>
          <a:noFill/>
        </p:spPr>
        <p:txBody>
          <a:bodyPr wrap="square" rtlCol="0">
            <a:spAutoFit/>
          </a:bodyPr>
          <a:lstStyle/>
          <a:p>
            <a:r>
              <a:rPr lang="en-US" b="1" dirty="0" smtClean="0">
                <a:solidFill>
                  <a:srgbClr val="7030A0"/>
                </a:solidFill>
              </a:rPr>
              <a:t>3 shakes of a lamb’s tail</a:t>
            </a:r>
            <a:endParaRPr lang="en-US" b="1" dirty="0">
              <a:solidFill>
                <a:srgbClr val="7030A0"/>
              </a:solidFill>
            </a:endParaRPr>
          </a:p>
        </p:txBody>
      </p:sp>
      <p:sp>
        <p:nvSpPr>
          <p:cNvPr id="10" name="TextBox 9"/>
          <p:cNvSpPr txBox="1"/>
          <p:nvPr/>
        </p:nvSpPr>
        <p:spPr>
          <a:xfrm>
            <a:off x="7160653" y="5310027"/>
            <a:ext cx="2099256" cy="369332"/>
          </a:xfrm>
          <a:prstGeom prst="rect">
            <a:avLst/>
          </a:prstGeom>
          <a:noFill/>
        </p:spPr>
        <p:txBody>
          <a:bodyPr wrap="square" rtlCol="0">
            <a:spAutoFit/>
          </a:bodyPr>
          <a:lstStyle/>
          <a:p>
            <a:r>
              <a:rPr lang="en-US" b="1" dirty="0" smtClean="0">
                <a:solidFill>
                  <a:srgbClr val="7030A0"/>
                </a:solidFill>
              </a:rPr>
              <a:t>3 seconds</a:t>
            </a:r>
            <a:endParaRPr lang="en-US" b="1" dirty="0">
              <a:solidFill>
                <a:srgbClr val="7030A0"/>
              </a:solidFill>
            </a:endParaRPr>
          </a:p>
        </p:txBody>
      </p:sp>
    </p:spTree>
    <p:extLst>
      <p:ext uri="{BB962C8B-B14F-4D97-AF65-F5344CB8AC3E}">
        <p14:creationId xmlns:p14="http://schemas.microsoft.com/office/powerpoint/2010/main" val="223779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7414" y="300733"/>
            <a:ext cx="8610600" cy="781092"/>
          </a:xfrm>
        </p:spPr>
        <p:txBody>
          <a:bodyPr/>
          <a:lstStyle/>
          <a:p>
            <a:r>
              <a:rPr lang="en-US" dirty="0" smtClean="0"/>
              <a:t>What Are SI units?</a:t>
            </a:r>
            <a:endParaRPr lang="en-US" dirty="0"/>
          </a:p>
        </p:txBody>
      </p:sp>
      <p:sp>
        <p:nvSpPr>
          <p:cNvPr id="3" name="Content Placeholder 2"/>
          <p:cNvSpPr>
            <a:spLocks noGrp="1"/>
          </p:cNvSpPr>
          <p:nvPr>
            <p:ph idx="1"/>
          </p:nvPr>
        </p:nvSpPr>
        <p:spPr>
          <a:xfrm>
            <a:off x="286554" y="1421827"/>
            <a:ext cx="6660156" cy="1875164"/>
          </a:xfrm>
        </p:spPr>
        <p:txBody>
          <a:bodyPr>
            <a:normAutofit/>
          </a:bodyPr>
          <a:lstStyle/>
          <a:p>
            <a:pPr marL="0" indent="0">
              <a:buNone/>
            </a:pPr>
            <a:r>
              <a:rPr lang="en-US" dirty="0" smtClean="0">
                <a:latin typeface="Georgia" panose="02040502050405020303" pitchFamily="18" charset="0"/>
              </a:rPr>
              <a:t>SI units are a set of seven units accepted and used by scientists all over the world. They are as follows:</a:t>
            </a:r>
            <a:endParaRPr lang="en-US" dirty="0">
              <a:latin typeface="Georgia" panose="02040502050405020303"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29006133"/>
              </p:ext>
            </p:extLst>
          </p:nvPr>
        </p:nvGraphicFramePr>
        <p:xfrm>
          <a:off x="2882710" y="2151144"/>
          <a:ext cx="8127999" cy="2966720"/>
        </p:xfrm>
        <a:graphic>
          <a:graphicData uri="http://schemas.openxmlformats.org/drawingml/2006/table">
            <a:tbl>
              <a:tblPr firstRow="1" bandRow="1">
                <a:tableStyleId>{00A15C55-8517-42AA-B614-E9B94910E393}</a:tableStyleId>
              </a:tblPr>
              <a:tblGrid>
                <a:gridCol w="2709333"/>
                <a:gridCol w="2709333"/>
                <a:gridCol w="2709333"/>
              </a:tblGrid>
              <a:tr h="370840">
                <a:tc>
                  <a:txBody>
                    <a:bodyPr/>
                    <a:lstStyle/>
                    <a:p>
                      <a:pPr algn="ctr"/>
                      <a:r>
                        <a:rPr lang="en-US" dirty="0" smtClean="0"/>
                        <a:t>Quantity</a:t>
                      </a:r>
                      <a:r>
                        <a:rPr lang="en-US" baseline="0" dirty="0" smtClean="0"/>
                        <a:t> Measured</a:t>
                      </a:r>
                      <a:endParaRPr lang="en-US" dirty="0"/>
                    </a:p>
                  </a:txBody>
                  <a:tcPr/>
                </a:tc>
                <a:tc>
                  <a:txBody>
                    <a:bodyPr/>
                    <a:lstStyle/>
                    <a:p>
                      <a:pPr algn="ctr"/>
                      <a:r>
                        <a:rPr lang="en-US" dirty="0" smtClean="0"/>
                        <a:t>Unit</a:t>
                      </a:r>
                      <a:endParaRPr lang="en-US" dirty="0"/>
                    </a:p>
                  </a:txBody>
                  <a:tcPr/>
                </a:tc>
                <a:tc>
                  <a:txBody>
                    <a:bodyPr/>
                    <a:lstStyle/>
                    <a:p>
                      <a:pPr algn="ctr"/>
                      <a:r>
                        <a:rPr lang="en-US" dirty="0" smtClean="0"/>
                        <a:t>Symbol</a:t>
                      </a:r>
                      <a:endParaRPr lang="en-US" dirty="0"/>
                    </a:p>
                  </a:txBody>
                  <a:tcPr/>
                </a:tc>
              </a:tr>
              <a:tr h="370840">
                <a:tc>
                  <a:txBody>
                    <a:bodyPr/>
                    <a:lstStyle/>
                    <a:p>
                      <a:pPr algn="ctr"/>
                      <a:r>
                        <a:rPr lang="en-US" dirty="0" smtClean="0"/>
                        <a:t>Length</a:t>
                      </a:r>
                      <a:endParaRPr lang="en-US" dirty="0"/>
                    </a:p>
                  </a:txBody>
                  <a:tcPr/>
                </a:tc>
                <a:tc>
                  <a:txBody>
                    <a:bodyPr/>
                    <a:lstStyle/>
                    <a:p>
                      <a:pPr algn="ctr"/>
                      <a:r>
                        <a:rPr lang="en-US" dirty="0" smtClean="0"/>
                        <a:t>meter</a:t>
                      </a:r>
                      <a:endParaRPr lang="en-US" dirty="0"/>
                    </a:p>
                  </a:txBody>
                  <a:tcPr/>
                </a:tc>
                <a:tc>
                  <a:txBody>
                    <a:bodyPr/>
                    <a:lstStyle/>
                    <a:p>
                      <a:pPr algn="ctr"/>
                      <a:r>
                        <a:rPr lang="en-US" dirty="0" smtClean="0"/>
                        <a:t>m</a:t>
                      </a:r>
                      <a:endParaRPr lang="en-US" dirty="0"/>
                    </a:p>
                  </a:txBody>
                  <a:tcPr/>
                </a:tc>
              </a:tr>
              <a:tr h="370840">
                <a:tc>
                  <a:txBody>
                    <a:bodyPr/>
                    <a:lstStyle/>
                    <a:p>
                      <a:pPr algn="ctr"/>
                      <a:r>
                        <a:rPr lang="en-US" dirty="0" smtClean="0"/>
                        <a:t>Mass</a:t>
                      </a:r>
                      <a:endParaRPr lang="en-US" dirty="0"/>
                    </a:p>
                  </a:txBody>
                  <a:tcPr/>
                </a:tc>
                <a:tc>
                  <a:txBody>
                    <a:bodyPr/>
                    <a:lstStyle/>
                    <a:p>
                      <a:pPr algn="ctr"/>
                      <a:r>
                        <a:rPr lang="en-US" dirty="0" smtClean="0"/>
                        <a:t>kilogram</a:t>
                      </a:r>
                      <a:endParaRPr lang="en-US" dirty="0"/>
                    </a:p>
                  </a:txBody>
                  <a:tcPr/>
                </a:tc>
                <a:tc>
                  <a:txBody>
                    <a:bodyPr/>
                    <a:lstStyle/>
                    <a:p>
                      <a:pPr algn="ctr"/>
                      <a:r>
                        <a:rPr lang="en-US" dirty="0" smtClean="0"/>
                        <a:t>Kg</a:t>
                      </a:r>
                      <a:endParaRPr lang="en-US" dirty="0"/>
                    </a:p>
                  </a:txBody>
                  <a:tcPr/>
                </a:tc>
              </a:tr>
              <a:tr h="370840">
                <a:tc>
                  <a:txBody>
                    <a:bodyPr/>
                    <a:lstStyle/>
                    <a:p>
                      <a:pPr algn="ctr"/>
                      <a:r>
                        <a:rPr lang="en-US" dirty="0" smtClean="0"/>
                        <a:t>Time</a:t>
                      </a:r>
                      <a:endParaRPr lang="en-US" dirty="0"/>
                    </a:p>
                  </a:txBody>
                  <a:tcPr/>
                </a:tc>
                <a:tc>
                  <a:txBody>
                    <a:bodyPr/>
                    <a:lstStyle/>
                    <a:p>
                      <a:pPr algn="ctr"/>
                      <a:r>
                        <a:rPr lang="en-US" dirty="0" smtClean="0"/>
                        <a:t>second</a:t>
                      </a:r>
                      <a:endParaRPr lang="en-US" dirty="0"/>
                    </a:p>
                  </a:txBody>
                  <a:tcPr/>
                </a:tc>
                <a:tc>
                  <a:txBody>
                    <a:bodyPr/>
                    <a:lstStyle/>
                    <a:p>
                      <a:pPr algn="ctr"/>
                      <a:r>
                        <a:rPr lang="en-US" dirty="0" smtClean="0"/>
                        <a:t>s</a:t>
                      </a:r>
                      <a:endParaRPr lang="en-US" dirty="0"/>
                    </a:p>
                  </a:txBody>
                  <a:tcPr/>
                </a:tc>
              </a:tr>
              <a:tr h="370840">
                <a:tc>
                  <a:txBody>
                    <a:bodyPr/>
                    <a:lstStyle/>
                    <a:p>
                      <a:pPr algn="ctr"/>
                      <a:r>
                        <a:rPr lang="en-US" dirty="0" smtClean="0"/>
                        <a:t>Electric current</a:t>
                      </a:r>
                      <a:endParaRPr lang="en-US" dirty="0"/>
                    </a:p>
                  </a:txBody>
                  <a:tcPr/>
                </a:tc>
                <a:tc>
                  <a:txBody>
                    <a:bodyPr/>
                    <a:lstStyle/>
                    <a:p>
                      <a:pPr algn="ctr"/>
                      <a:r>
                        <a:rPr lang="en-US" dirty="0" smtClean="0"/>
                        <a:t>ampere</a:t>
                      </a:r>
                      <a:endParaRPr lang="en-US" dirty="0"/>
                    </a:p>
                  </a:txBody>
                  <a:tcPr/>
                </a:tc>
                <a:tc>
                  <a:txBody>
                    <a:bodyPr/>
                    <a:lstStyle/>
                    <a:p>
                      <a:pPr algn="ctr"/>
                      <a:r>
                        <a:rPr lang="en-US" dirty="0" smtClean="0"/>
                        <a:t>A</a:t>
                      </a:r>
                      <a:endParaRPr lang="en-US" dirty="0"/>
                    </a:p>
                  </a:txBody>
                  <a:tcPr/>
                </a:tc>
              </a:tr>
              <a:tr h="370840">
                <a:tc>
                  <a:txBody>
                    <a:bodyPr/>
                    <a:lstStyle/>
                    <a:p>
                      <a:pPr algn="ctr"/>
                      <a:r>
                        <a:rPr lang="en-US" dirty="0" smtClean="0"/>
                        <a:t>Temperature</a:t>
                      </a:r>
                      <a:endParaRPr lang="en-US" dirty="0"/>
                    </a:p>
                  </a:txBody>
                  <a:tcPr/>
                </a:tc>
                <a:tc>
                  <a:txBody>
                    <a:bodyPr/>
                    <a:lstStyle/>
                    <a:p>
                      <a:pPr algn="ctr"/>
                      <a:r>
                        <a:rPr lang="en-US" dirty="0" smtClean="0"/>
                        <a:t>Kelvin</a:t>
                      </a:r>
                      <a:endParaRPr lang="en-US" dirty="0"/>
                    </a:p>
                  </a:txBody>
                  <a:tcPr/>
                </a:tc>
                <a:tc>
                  <a:txBody>
                    <a:bodyPr/>
                    <a:lstStyle/>
                    <a:p>
                      <a:pPr algn="ctr"/>
                      <a:r>
                        <a:rPr lang="en-US" dirty="0" smtClean="0"/>
                        <a:t>K</a:t>
                      </a:r>
                      <a:endParaRPr lang="en-US" dirty="0"/>
                    </a:p>
                  </a:txBody>
                  <a:tcPr/>
                </a:tc>
              </a:tr>
              <a:tr h="370840">
                <a:tc>
                  <a:txBody>
                    <a:bodyPr/>
                    <a:lstStyle/>
                    <a:p>
                      <a:pPr algn="ctr"/>
                      <a:r>
                        <a:rPr lang="en-US" dirty="0" smtClean="0"/>
                        <a:t>Amount of Substance</a:t>
                      </a:r>
                      <a:endParaRPr lang="en-US" dirty="0"/>
                    </a:p>
                  </a:txBody>
                  <a:tcPr/>
                </a:tc>
                <a:tc>
                  <a:txBody>
                    <a:bodyPr/>
                    <a:lstStyle/>
                    <a:p>
                      <a:pPr algn="ctr"/>
                      <a:r>
                        <a:rPr lang="en-US" dirty="0" smtClean="0"/>
                        <a:t>mole</a:t>
                      </a:r>
                      <a:endParaRPr lang="en-US" dirty="0"/>
                    </a:p>
                  </a:txBody>
                  <a:tcPr/>
                </a:tc>
                <a:tc>
                  <a:txBody>
                    <a:bodyPr/>
                    <a:lstStyle/>
                    <a:p>
                      <a:pPr algn="ctr"/>
                      <a:r>
                        <a:rPr lang="en-US" dirty="0" err="1" smtClean="0"/>
                        <a:t>mol</a:t>
                      </a:r>
                      <a:endParaRPr lang="en-US" dirty="0"/>
                    </a:p>
                  </a:txBody>
                  <a:tcPr/>
                </a:tc>
              </a:tr>
              <a:tr h="370840">
                <a:tc>
                  <a:txBody>
                    <a:bodyPr/>
                    <a:lstStyle/>
                    <a:p>
                      <a:pPr algn="ctr"/>
                      <a:r>
                        <a:rPr lang="en-US" dirty="0" smtClean="0"/>
                        <a:t>Intensity of Light</a:t>
                      </a:r>
                      <a:endParaRPr lang="en-US" dirty="0"/>
                    </a:p>
                  </a:txBody>
                  <a:tcPr/>
                </a:tc>
                <a:tc>
                  <a:txBody>
                    <a:bodyPr/>
                    <a:lstStyle/>
                    <a:p>
                      <a:pPr algn="ctr"/>
                      <a:r>
                        <a:rPr lang="en-US" dirty="0" smtClean="0"/>
                        <a:t>candela</a:t>
                      </a:r>
                      <a:endParaRPr lang="en-US" dirty="0"/>
                    </a:p>
                  </a:txBody>
                  <a:tcPr/>
                </a:tc>
                <a:tc>
                  <a:txBody>
                    <a:bodyPr/>
                    <a:lstStyle/>
                    <a:p>
                      <a:pPr algn="ctr"/>
                      <a:r>
                        <a:rPr lang="en-US" dirty="0" smtClean="0"/>
                        <a:t>cd</a:t>
                      </a:r>
                      <a:endParaRPr lang="en-US" dirty="0"/>
                    </a:p>
                  </a:txBody>
                  <a:tcPr/>
                </a:tc>
              </a:tr>
            </a:tbl>
          </a:graphicData>
        </a:graphic>
      </p:graphicFrame>
      <p:sp>
        <p:nvSpPr>
          <p:cNvPr id="5" name="TextBox 4"/>
          <p:cNvSpPr txBox="1"/>
          <p:nvPr/>
        </p:nvSpPr>
        <p:spPr>
          <a:xfrm>
            <a:off x="286554" y="5330125"/>
            <a:ext cx="9646276" cy="1200329"/>
          </a:xfrm>
          <a:prstGeom prst="rect">
            <a:avLst/>
          </a:prstGeom>
          <a:noFill/>
        </p:spPr>
        <p:txBody>
          <a:bodyPr wrap="square" rtlCol="0">
            <a:spAutoFit/>
          </a:bodyPr>
          <a:lstStyle/>
          <a:p>
            <a:r>
              <a:rPr lang="en-US" dirty="0" smtClean="0">
                <a:latin typeface="Georgia" panose="02040502050405020303" pitchFamily="18" charset="0"/>
              </a:rPr>
              <a:t>So, if you want to measure a distance, for example, your unit used would be a meter. Or, if you wanted to measure the amount of electrical current in a circuit board, you would use amperes. Of course, people use units different than these all the time, but these are the seven universal units that any scientist around the world would know and be able to use.</a:t>
            </a:r>
            <a:endParaRPr lang="en-US" dirty="0">
              <a:latin typeface="Georgia" panose="02040502050405020303" pitchFamily="18" charset="0"/>
            </a:endParaRPr>
          </a:p>
        </p:txBody>
      </p:sp>
    </p:spTree>
    <p:extLst>
      <p:ext uri="{BB962C8B-B14F-4D97-AF65-F5344CB8AC3E}">
        <p14:creationId xmlns:p14="http://schemas.microsoft.com/office/powerpoint/2010/main" val="3542541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1679" y="764373"/>
            <a:ext cx="9664521" cy="884123"/>
          </a:xfrm>
        </p:spPr>
        <p:txBody>
          <a:bodyPr/>
          <a:lstStyle/>
          <a:p>
            <a:r>
              <a:rPr lang="en-US" dirty="0" smtClean="0"/>
              <a:t>Metric Prefixes…		</a:t>
            </a:r>
            <a:r>
              <a:rPr lang="en-US" b="1" dirty="0" smtClean="0"/>
              <a:t>Poster </a:t>
            </a:r>
            <a:r>
              <a:rPr lang="en-US" b="1" dirty="0" smtClean="0"/>
              <a:t>time!!</a:t>
            </a:r>
            <a:endParaRPr lang="en-US" b="1" dirty="0"/>
          </a:p>
        </p:txBody>
      </p:sp>
      <p:sp>
        <p:nvSpPr>
          <p:cNvPr id="3" name="Content Placeholder 2"/>
          <p:cNvSpPr>
            <a:spLocks noGrp="1"/>
          </p:cNvSpPr>
          <p:nvPr>
            <p:ph idx="1"/>
          </p:nvPr>
        </p:nvSpPr>
        <p:spPr/>
        <p:txBody>
          <a:bodyPr>
            <a:normAutofit/>
          </a:bodyPr>
          <a:lstStyle/>
          <a:p>
            <a:pPr marL="0" indent="0">
              <a:buNone/>
            </a:pPr>
            <a:r>
              <a:rPr lang="en-US" sz="5400" dirty="0" smtClean="0"/>
              <a:t>Split into groups of three with the people sitting immediately near you. </a:t>
            </a:r>
            <a:endParaRPr lang="en-US" sz="5400" dirty="0"/>
          </a:p>
        </p:txBody>
      </p:sp>
    </p:spTree>
    <p:extLst>
      <p:ext uri="{BB962C8B-B14F-4D97-AF65-F5344CB8AC3E}">
        <p14:creationId xmlns:p14="http://schemas.microsoft.com/office/powerpoint/2010/main" val="4284963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6" y="3326395"/>
            <a:ext cx="8184597" cy="3355685"/>
          </a:xfrm>
          <a:prstGeom prst="rect">
            <a:avLst/>
          </a:prstGeom>
        </p:spPr>
      </p:pic>
      <p:sp>
        <p:nvSpPr>
          <p:cNvPr id="6" name="Explosion 2 5"/>
          <p:cNvSpPr/>
          <p:nvPr/>
        </p:nvSpPr>
        <p:spPr>
          <a:xfrm rot="1528809">
            <a:off x="7741573" y="661072"/>
            <a:ext cx="4649273" cy="4108360"/>
          </a:xfrm>
          <a:prstGeom prst="irregularSeal2">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5600" y="313612"/>
            <a:ext cx="8610600" cy="832607"/>
          </a:xfrm>
        </p:spPr>
        <p:txBody>
          <a:bodyPr/>
          <a:lstStyle/>
          <a:p>
            <a:r>
              <a:rPr lang="en-US" dirty="0" smtClean="0"/>
              <a:t>Metric Prefixes</a:t>
            </a:r>
            <a:endParaRPr lang="en-US" dirty="0"/>
          </a:p>
        </p:txBody>
      </p:sp>
      <p:sp>
        <p:nvSpPr>
          <p:cNvPr id="3" name="Content Placeholder 2"/>
          <p:cNvSpPr>
            <a:spLocks noGrp="1"/>
          </p:cNvSpPr>
          <p:nvPr>
            <p:ph idx="1"/>
          </p:nvPr>
        </p:nvSpPr>
        <p:spPr>
          <a:xfrm>
            <a:off x="549743" y="1421850"/>
            <a:ext cx="7435158" cy="1711578"/>
          </a:xfrm>
        </p:spPr>
        <p:txBody>
          <a:bodyPr>
            <a:normAutofit fontScale="92500" lnSpcReduction="20000"/>
          </a:bodyPr>
          <a:lstStyle/>
          <a:p>
            <a:pPr marL="0" indent="0">
              <a:buNone/>
            </a:pPr>
            <a:r>
              <a:rPr lang="en-US" dirty="0" smtClean="0"/>
              <a:t>So what if we need to report a length that is very short or very long? For example, it’s arduous to have to </a:t>
            </a:r>
            <a:r>
              <a:rPr lang="en-US" dirty="0" smtClean="0"/>
              <a:t>write</a:t>
            </a:r>
            <a:r>
              <a:rPr lang="en-US" dirty="0" smtClean="0"/>
              <a:t> </a:t>
            </a:r>
            <a:r>
              <a:rPr lang="en-US" dirty="0" smtClean="0"/>
              <a:t>1,000 </a:t>
            </a:r>
            <a:r>
              <a:rPr lang="en-US" dirty="0" smtClean="0"/>
              <a:t>meters over and over (so many zeroes!). </a:t>
            </a:r>
            <a:r>
              <a:rPr lang="en-US" dirty="0" smtClean="0"/>
              <a:t>We would rather say and write one kilometer, 1 </a:t>
            </a:r>
            <a:r>
              <a:rPr lang="en-US" dirty="0" smtClean="0"/>
              <a:t>km</a:t>
            </a:r>
            <a:r>
              <a:rPr lang="en-US" dirty="0" smtClean="0"/>
              <a:t>.</a:t>
            </a:r>
          </a:p>
          <a:p>
            <a:pPr marL="0" indent="0">
              <a:buNone/>
            </a:pPr>
            <a:endParaRPr lang="en-US" dirty="0" smtClean="0"/>
          </a:p>
          <a:p>
            <a:pPr marL="0" indent="0" algn="ctr">
              <a:buNone/>
            </a:pPr>
            <a:r>
              <a:rPr lang="en-US" sz="2800" dirty="0" smtClean="0"/>
              <a:t>We use PREFIXES</a:t>
            </a:r>
          </a:p>
          <a:p>
            <a:pPr marL="0" indent="0">
              <a:buNone/>
            </a:pPr>
            <a:endParaRPr lang="en-US" sz="2800" dirty="0"/>
          </a:p>
        </p:txBody>
      </p:sp>
      <p:sp>
        <p:nvSpPr>
          <p:cNvPr id="7" name="TextBox 6"/>
          <p:cNvSpPr txBox="1"/>
          <p:nvPr/>
        </p:nvSpPr>
        <p:spPr>
          <a:xfrm>
            <a:off x="9267719" y="1782915"/>
            <a:ext cx="1596982" cy="2031325"/>
          </a:xfrm>
          <a:prstGeom prst="rect">
            <a:avLst/>
          </a:prstGeom>
          <a:noFill/>
        </p:spPr>
        <p:txBody>
          <a:bodyPr wrap="square" rtlCol="0">
            <a:spAutoFit/>
          </a:bodyPr>
          <a:lstStyle/>
          <a:p>
            <a:r>
              <a:rPr lang="en-US" b="1" dirty="0" smtClean="0"/>
              <a:t>K</a:t>
            </a:r>
            <a:r>
              <a:rPr lang="en-US" dirty="0" smtClean="0"/>
              <a:t>ing</a:t>
            </a:r>
          </a:p>
          <a:p>
            <a:r>
              <a:rPr lang="en-US" b="1" dirty="0" smtClean="0"/>
              <a:t>H</a:t>
            </a:r>
            <a:r>
              <a:rPr lang="en-US" dirty="0" smtClean="0"/>
              <a:t>enry</a:t>
            </a:r>
          </a:p>
          <a:p>
            <a:r>
              <a:rPr lang="en-US" b="1" dirty="0" smtClean="0"/>
              <a:t>D</a:t>
            </a:r>
            <a:r>
              <a:rPr lang="en-US" dirty="0" smtClean="0"/>
              <a:t>ied </a:t>
            </a:r>
          </a:p>
          <a:p>
            <a:r>
              <a:rPr lang="en-US" b="1" dirty="0"/>
              <a:t>b</a:t>
            </a:r>
            <a:r>
              <a:rPr lang="en-US" dirty="0" smtClean="0"/>
              <a:t>y</a:t>
            </a:r>
          </a:p>
          <a:p>
            <a:r>
              <a:rPr lang="en-US" b="1" dirty="0" smtClean="0"/>
              <a:t>D</a:t>
            </a:r>
            <a:r>
              <a:rPr lang="en-US" dirty="0" smtClean="0"/>
              <a:t>rinking</a:t>
            </a:r>
          </a:p>
          <a:p>
            <a:r>
              <a:rPr lang="en-US" b="1" dirty="0" smtClean="0"/>
              <a:t>C</a:t>
            </a:r>
            <a:r>
              <a:rPr lang="en-US" dirty="0" smtClean="0"/>
              <a:t>hocolate</a:t>
            </a:r>
          </a:p>
          <a:p>
            <a:r>
              <a:rPr lang="en-US" b="1" dirty="0" smtClean="0"/>
              <a:t>M</a:t>
            </a:r>
            <a:r>
              <a:rPr lang="en-US" dirty="0" smtClean="0"/>
              <a:t>ilk</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8304" y="4559121"/>
            <a:ext cx="3044819" cy="2021130"/>
          </a:xfrm>
          <a:prstGeom prst="rect">
            <a:avLst/>
          </a:prstGeom>
        </p:spPr>
      </p:pic>
      <p:sp>
        <p:nvSpPr>
          <p:cNvPr id="5" name="TextBox 4"/>
          <p:cNvSpPr txBox="1"/>
          <p:nvPr/>
        </p:nvSpPr>
        <p:spPr>
          <a:xfrm>
            <a:off x="4686066" y="3446727"/>
            <a:ext cx="3298835" cy="1112394"/>
          </a:xfrm>
          <a:prstGeom prst="rect">
            <a:avLst/>
          </a:prstGeom>
          <a:solidFill>
            <a:schemeClr val="bg1"/>
          </a:solidFill>
        </p:spPr>
        <p:txBody>
          <a:bodyPr wrap="square" rtlCol="0">
            <a:spAutoFit/>
          </a:bodyPr>
          <a:lstStyle/>
          <a:p>
            <a:endParaRPr lang="en-US" dirty="0"/>
          </a:p>
        </p:txBody>
      </p:sp>
      <p:sp>
        <p:nvSpPr>
          <p:cNvPr id="10" name="Rectangle 9"/>
          <p:cNvSpPr/>
          <p:nvPr/>
        </p:nvSpPr>
        <p:spPr>
          <a:xfrm>
            <a:off x="451489" y="5358799"/>
            <a:ext cx="3142446" cy="1121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99982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9403" y="2264158"/>
            <a:ext cx="6709296" cy="2750811"/>
          </a:xfrm>
        </p:spPr>
      </p:pic>
      <p:sp>
        <p:nvSpPr>
          <p:cNvPr id="5" name="TextBox 4"/>
          <p:cNvSpPr txBox="1"/>
          <p:nvPr/>
        </p:nvSpPr>
        <p:spPr>
          <a:xfrm>
            <a:off x="3039414" y="3928056"/>
            <a:ext cx="2434108" cy="914400"/>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6630472" y="2367565"/>
            <a:ext cx="2513527" cy="914400"/>
          </a:xfrm>
          <a:prstGeom prst="rect">
            <a:avLst/>
          </a:prstGeom>
          <a:solidFill>
            <a:schemeClr val="bg1"/>
          </a:solidFill>
        </p:spPr>
        <p:txBody>
          <a:bodyPr wrap="square" rtlCol="0">
            <a:spAutoFit/>
          </a:bodyPr>
          <a:lstStyle/>
          <a:p>
            <a:endParaRPr lang="en-US" dirty="0"/>
          </a:p>
        </p:txBody>
      </p:sp>
      <p:sp>
        <p:nvSpPr>
          <p:cNvPr id="7" name="TextBox 6"/>
          <p:cNvSpPr txBox="1"/>
          <p:nvPr/>
        </p:nvSpPr>
        <p:spPr>
          <a:xfrm>
            <a:off x="566670" y="1970467"/>
            <a:ext cx="2240924" cy="2585323"/>
          </a:xfrm>
          <a:prstGeom prst="rect">
            <a:avLst/>
          </a:prstGeom>
          <a:solidFill>
            <a:srgbClr val="F8B530"/>
          </a:solidFill>
        </p:spPr>
        <p:txBody>
          <a:bodyPr wrap="square" rtlCol="0">
            <a:spAutoFit/>
          </a:bodyPr>
          <a:lstStyle/>
          <a:p>
            <a:pPr algn="ctr"/>
            <a:r>
              <a:rPr lang="en-US" dirty="0" smtClean="0"/>
              <a:t>Kilo - k</a:t>
            </a:r>
          </a:p>
          <a:p>
            <a:pPr algn="ctr"/>
            <a:r>
              <a:rPr lang="en-US" dirty="0" err="1" smtClean="0"/>
              <a:t>hecto</a:t>
            </a:r>
            <a:r>
              <a:rPr lang="en-US" dirty="0" smtClean="0"/>
              <a:t> - h</a:t>
            </a:r>
          </a:p>
          <a:p>
            <a:pPr algn="ctr"/>
            <a:r>
              <a:rPr lang="en-US" dirty="0" err="1" smtClean="0"/>
              <a:t>deca</a:t>
            </a:r>
            <a:r>
              <a:rPr lang="en-US" dirty="0" smtClean="0"/>
              <a:t> - da</a:t>
            </a:r>
          </a:p>
          <a:p>
            <a:endParaRPr lang="en-US" dirty="0"/>
          </a:p>
          <a:p>
            <a:r>
              <a:rPr lang="en-US" dirty="0" smtClean="0"/>
              <a:t>Are prefixes for things larger than a base unit</a:t>
            </a:r>
          </a:p>
          <a:p>
            <a:r>
              <a:rPr lang="en-US" dirty="0" smtClean="0"/>
              <a:t>(larger than one  m, g, or L)</a:t>
            </a:r>
          </a:p>
        </p:txBody>
      </p:sp>
      <p:sp>
        <p:nvSpPr>
          <p:cNvPr id="8" name="TextBox 7"/>
          <p:cNvSpPr txBox="1"/>
          <p:nvPr/>
        </p:nvSpPr>
        <p:spPr>
          <a:xfrm>
            <a:off x="9388699" y="3964482"/>
            <a:ext cx="2279561" cy="2585323"/>
          </a:xfrm>
          <a:prstGeom prst="rect">
            <a:avLst/>
          </a:prstGeom>
          <a:solidFill>
            <a:schemeClr val="accent4">
              <a:lumMod val="40000"/>
              <a:lumOff val="60000"/>
            </a:schemeClr>
          </a:solidFill>
        </p:spPr>
        <p:txBody>
          <a:bodyPr wrap="square" rtlCol="0">
            <a:spAutoFit/>
          </a:bodyPr>
          <a:lstStyle/>
          <a:p>
            <a:pPr algn="ctr"/>
            <a:r>
              <a:rPr lang="en-US" dirty="0" err="1" smtClean="0"/>
              <a:t>deci</a:t>
            </a:r>
            <a:r>
              <a:rPr lang="en-US" dirty="0" smtClean="0"/>
              <a:t> - d</a:t>
            </a:r>
          </a:p>
          <a:p>
            <a:pPr algn="ctr"/>
            <a:r>
              <a:rPr lang="en-US" dirty="0" err="1" smtClean="0"/>
              <a:t>centi</a:t>
            </a:r>
            <a:r>
              <a:rPr lang="en-US" dirty="0" smtClean="0"/>
              <a:t> - c</a:t>
            </a:r>
          </a:p>
          <a:p>
            <a:pPr algn="ctr"/>
            <a:r>
              <a:rPr lang="en-US" dirty="0" err="1" smtClean="0"/>
              <a:t>milli</a:t>
            </a:r>
            <a:r>
              <a:rPr lang="en-US" dirty="0" smtClean="0"/>
              <a:t> - m</a:t>
            </a:r>
          </a:p>
          <a:p>
            <a:pPr algn="ctr"/>
            <a:endParaRPr lang="en-US" dirty="0"/>
          </a:p>
          <a:p>
            <a:r>
              <a:rPr lang="en-US" dirty="0" smtClean="0"/>
              <a:t>Are prefixes for things smaller than a base unit </a:t>
            </a:r>
          </a:p>
          <a:p>
            <a:r>
              <a:rPr lang="en-US" dirty="0" smtClean="0"/>
              <a:t>(larger than one  m, g, or L)</a:t>
            </a:r>
            <a:endParaRPr lang="en-US" dirty="0"/>
          </a:p>
        </p:txBody>
      </p:sp>
      <p:sp>
        <p:nvSpPr>
          <p:cNvPr id="9" name="TextBox 8"/>
          <p:cNvSpPr txBox="1"/>
          <p:nvPr/>
        </p:nvSpPr>
        <p:spPr>
          <a:xfrm>
            <a:off x="5100034" y="785611"/>
            <a:ext cx="6349284" cy="1754326"/>
          </a:xfrm>
          <a:prstGeom prst="rect">
            <a:avLst/>
          </a:prstGeom>
          <a:solidFill>
            <a:srgbClr val="DBF7FD"/>
          </a:solidFill>
        </p:spPr>
        <p:txBody>
          <a:bodyPr wrap="square" rtlCol="0">
            <a:spAutoFit/>
          </a:bodyPr>
          <a:lstStyle/>
          <a:p>
            <a:pPr algn="ctr"/>
            <a:r>
              <a:rPr lang="en-US" dirty="0" smtClean="0"/>
              <a:t>meter - m</a:t>
            </a:r>
          </a:p>
          <a:p>
            <a:pPr algn="ctr"/>
            <a:r>
              <a:rPr lang="en-US" dirty="0" smtClean="0"/>
              <a:t>gram - g</a:t>
            </a:r>
          </a:p>
          <a:p>
            <a:pPr algn="ctr"/>
            <a:r>
              <a:rPr lang="en-US" dirty="0" smtClean="0"/>
              <a:t>Liter - L</a:t>
            </a:r>
          </a:p>
          <a:p>
            <a:pPr algn="ctr"/>
            <a:endParaRPr lang="en-US" dirty="0"/>
          </a:p>
          <a:p>
            <a:pPr algn="ctr"/>
            <a:r>
              <a:rPr lang="en-US" dirty="0" smtClean="0"/>
              <a:t>Are base units. These are starting points on the metric system and they have values of 10</a:t>
            </a:r>
            <a:r>
              <a:rPr lang="en-US" baseline="30000" dirty="0" smtClean="0"/>
              <a:t>0</a:t>
            </a:r>
            <a:r>
              <a:rPr lang="en-US" dirty="0" smtClean="0"/>
              <a:t> (1)</a:t>
            </a:r>
            <a:endParaRPr lang="en-US" baseline="30000" dirty="0"/>
          </a:p>
        </p:txBody>
      </p:sp>
    </p:spTree>
    <p:extLst>
      <p:ext uri="{BB962C8B-B14F-4D97-AF65-F5344CB8AC3E}">
        <p14:creationId xmlns:p14="http://schemas.microsoft.com/office/powerpoint/2010/main" val="366121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1+#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9690" y="378007"/>
            <a:ext cx="8610600" cy="845486"/>
          </a:xfrm>
        </p:spPr>
        <p:txBody>
          <a:bodyPr/>
          <a:lstStyle/>
          <a:p>
            <a:r>
              <a:rPr lang="en-US" dirty="0" smtClean="0"/>
              <a:t>How to use the prefixes</a:t>
            </a:r>
            <a:endParaRPr lang="en-US" dirty="0"/>
          </a:p>
        </p:txBody>
      </p:sp>
      <p:sp>
        <p:nvSpPr>
          <p:cNvPr id="3" name="Content Placeholder 2"/>
          <p:cNvSpPr>
            <a:spLocks noGrp="1"/>
          </p:cNvSpPr>
          <p:nvPr>
            <p:ph idx="1"/>
          </p:nvPr>
        </p:nvSpPr>
        <p:spPr>
          <a:xfrm>
            <a:off x="1213834" y="1383191"/>
            <a:ext cx="10820400" cy="1836527"/>
          </a:xfrm>
        </p:spPr>
        <p:txBody>
          <a:bodyPr/>
          <a:lstStyle/>
          <a:p>
            <a:pPr marL="457200" indent="-457200">
              <a:buFont typeface="+mj-lt"/>
              <a:buAutoNum type="arabicPeriod"/>
            </a:pPr>
            <a:r>
              <a:rPr lang="en-US" dirty="0" smtClean="0">
                <a:latin typeface="Georgia" panose="02040502050405020303" pitchFamily="18" charset="0"/>
              </a:rPr>
              <a:t>The prefixes can be placed in front of any of the SI units of measurement</a:t>
            </a:r>
          </a:p>
          <a:p>
            <a:pPr marL="0" indent="0">
              <a:buNone/>
            </a:pPr>
            <a:r>
              <a:rPr lang="en-US" dirty="0">
                <a:latin typeface="Georgia" panose="02040502050405020303" pitchFamily="18" charset="0"/>
              </a:rPr>
              <a:t>	</a:t>
            </a:r>
            <a:r>
              <a:rPr lang="en-US" dirty="0" smtClean="0">
                <a:latin typeface="Georgia" panose="02040502050405020303" pitchFamily="18" charset="0"/>
              </a:rPr>
              <a:t>Ex: </a:t>
            </a:r>
            <a:r>
              <a:rPr lang="en-US" u="sng" dirty="0" err="1" smtClean="0">
                <a:latin typeface="Georgia" panose="02040502050405020303" pitchFamily="18" charset="0"/>
              </a:rPr>
              <a:t>centi</a:t>
            </a:r>
            <a:r>
              <a:rPr lang="en-US" dirty="0" err="1" smtClean="0">
                <a:latin typeface="Georgia" panose="02040502050405020303" pitchFamily="18" charset="0"/>
              </a:rPr>
              <a:t>second</a:t>
            </a:r>
            <a:r>
              <a:rPr lang="en-US" dirty="0" smtClean="0">
                <a:latin typeface="Georgia" panose="02040502050405020303" pitchFamily="18" charset="0"/>
              </a:rPr>
              <a:t>  or  </a:t>
            </a:r>
            <a:r>
              <a:rPr lang="en-US" u="sng" dirty="0" err="1" smtClean="0">
                <a:latin typeface="Georgia" panose="02040502050405020303" pitchFamily="18" charset="0"/>
              </a:rPr>
              <a:t>milli</a:t>
            </a:r>
            <a:r>
              <a:rPr lang="en-US" dirty="0" err="1" smtClean="0">
                <a:latin typeface="Georgia" panose="02040502050405020303" pitchFamily="18" charset="0"/>
              </a:rPr>
              <a:t>mole</a:t>
            </a:r>
            <a:endParaRPr lang="en-US" dirty="0" smtClean="0">
              <a:latin typeface="Georgia" panose="02040502050405020303" pitchFamily="18" charset="0"/>
            </a:endParaRPr>
          </a:p>
          <a:p>
            <a:pPr marL="457200" indent="-457200">
              <a:buFont typeface="+mj-lt"/>
              <a:buAutoNum type="arabicPeriod" startAt="2"/>
            </a:pPr>
            <a:r>
              <a:rPr lang="en-US" dirty="0" smtClean="0">
                <a:latin typeface="Georgia" panose="02040502050405020303" pitchFamily="18" charset="0"/>
              </a:rPr>
              <a:t>Each prefix represents a specific power of ten</a:t>
            </a:r>
          </a:p>
          <a:p>
            <a:pPr marL="0" indent="0">
              <a:buNone/>
            </a:pPr>
            <a:r>
              <a:rPr lang="en-US" dirty="0">
                <a:latin typeface="Georgia" panose="02040502050405020303" pitchFamily="18" charset="0"/>
              </a:rPr>
              <a:t>	</a:t>
            </a:r>
            <a:r>
              <a:rPr lang="en-US" dirty="0" smtClean="0">
                <a:latin typeface="Georgia" panose="02040502050405020303" pitchFamily="18" charset="0"/>
              </a:rPr>
              <a:t>Ex: kilo = 1000 (10</a:t>
            </a:r>
            <a:r>
              <a:rPr lang="en-US" baseline="30000" dirty="0" smtClean="0">
                <a:latin typeface="Georgia" panose="02040502050405020303" pitchFamily="18" charset="0"/>
              </a:rPr>
              <a:t>3</a:t>
            </a:r>
            <a:r>
              <a:rPr lang="en-US" dirty="0" smtClean="0">
                <a:latin typeface="Georgia" panose="02040502050405020303" pitchFamily="18" charset="0"/>
              </a:rPr>
              <a:t>)  or  </a:t>
            </a:r>
            <a:r>
              <a:rPr lang="en-US" dirty="0" err="1" smtClean="0">
                <a:latin typeface="Georgia" panose="02040502050405020303" pitchFamily="18" charset="0"/>
              </a:rPr>
              <a:t>deci</a:t>
            </a:r>
            <a:r>
              <a:rPr lang="en-US" dirty="0" smtClean="0">
                <a:latin typeface="Georgia" panose="02040502050405020303" pitchFamily="18" charset="0"/>
              </a:rPr>
              <a:t> = .10 (10</a:t>
            </a:r>
            <a:r>
              <a:rPr lang="en-US" baseline="30000" dirty="0" smtClean="0">
                <a:latin typeface="Georgia" panose="02040502050405020303" pitchFamily="18" charset="0"/>
              </a:rPr>
              <a:t>-1</a:t>
            </a:r>
            <a:r>
              <a:rPr lang="en-US" dirty="0" smtClean="0">
                <a:latin typeface="Georgia" panose="02040502050405020303" pitchFamily="18" charset="0"/>
              </a:rPr>
              <a:t>)</a:t>
            </a:r>
          </a:p>
        </p:txBody>
      </p:sp>
      <p:sp>
        <p:nvSpPr>
          <p:cNvPr id="5" name="TextBox 4"/>
          <p:cNvSpPr txBox="1"/>
          <p:nvPr/>
        </p:nvSpPr>
        <p:spPr>
          <a:xfrm>
            <a:off x="1150449" y="4079744"/>
            <a:ext cx="5684006" cy="36933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dirty="0" smtClean="0">
                <a:solidFill>
                  <a:sysClr val="windowText" lastClr="000000"/>
                </a:solidFill>
              </a:rPr>
              <a:t>A bunch of bananas weighs about 2.2 kilograms</a:t>
            </a:r>
            <a:endParaRPr lang="en-US" dirty="0">
              <a:solidFill>
                <a:sysClr val="windowText" lastClr="000000"/>
              </a:solidFill>
            </a:endParaRPr>
          </a:p>
        </p:txBody>
      </p:sp>
      <p:sp>
        <p:nvSpPr>
          <p:cNvPr id="6" name="TextBox 5"/>
          <p:cNvSpPr txBox="1"/>
          <p:nvPr/>
        </p:nvSpPr>
        <p:spPr>
          <a:xfrm>
            <a:off x="3992452" y="3219718"/>
            <a:ext cx="4018207" cy="523220"/>
          </a:xfrm>
          <a:prstGeom prst="rect">
            <a:avLst/>
          </a:prstGeom>
          <a:noFill/>
        </p:spPr>
        <p:txBody>
          <a:bodyPr wrap="square" rtlCol="0">
            <a:spAutoFit/>
          </a:bodyPr>
          <a:lstStyle/>
          <a:p>
            <a:r>
              <a:rPr lang="en-US" sz="2800" dirty="0" smtClean="0"/>
              <a:t>Some Common Ones: </a:t>
            </a:r>
            <a:endParaRPr lang="en-US" sz="2800" dirty="0"/>
          </a:p>
        </p:txBody>
      </p:sp>
      <p:sp>
        <p:nvSpPr>
          <p:cNvPr id="8" name="TextBox 7"/>
          <p:cNvSpPr txBox="1"/>
          <p:nvPr/>
        </p:nvSpPr>
        <p:spPr>
          <a:xfrm>
            <a:off x="3213279" y="5493957"/>
            <a:ext cx="5370490" cy="369332"/>
          </a:xfrm>
          <a:prstGeom prst="rect">
            <a:avLst/>
          </a:prstGeom>
          <a:solidFill>
            <a:schemeClr val="accent4">
              <a:lumMod val="60000"/>
              <a:lumOff val="40000"/>
            </a:schemeClr>
          </a:solidFill>
        </p:spPr>
        <p:txBody>
          <a:bodyPr wrap="square" rtlCol="0">
            <a:spAutoFit/>
          </a:bodyPr>
          <a:lstStyle/>
          <a:p>
            <a:r>
              <a:rPr lang="en-US" dirty="0" smtClean="0"/>
              <a:t>A typical pinky fingernail is about 1 cm across</a:t>
            </a:r>
            <a:endParaRPr lang="en-US" dirty="0"/>
          </a:p>
        </p:txBody>
      </p:sp>
      <p:sp>
        <p:nvSpPr>
          <p:cNvPr id="4" name="TextBox 3"/>
          <p:cNvSpPr txBox="1"/>
          <p:nvPr/>
        </p:nvSpPr>
        <p:spPr>
          <a:xfrm>
            <a:off x="5898524" y="4787819"/>
            <a:ext cx="5491766" cy="369332"/>
          </a:xfrm>
          <a:prstGeom prst="rect">
            <a:avLst/>
          </a:prstGeom>
          <a:solidFill>
            <a:schemeClr val="accent3">
              <a:lumMod val="75000"/>
            </a:schemeClr>
          </a:solidFill>
        </p:spPr>
        <p:txBody>
          <a:bodyPr wrap="square" rtlCol="0">
            <a:spAutoFit/>
          </a:bodyPr>
          <a:lstStyle/>
          <a:p>
            <a:r>
              <a:rPr lang="en-US" dirty="0" smtClean="0"/>
              <a:t>A thimble of water </a:t>
            </a:r>
            <a:r>
              <a:rPr lang="en-US" dirty="0" smtClean="0"/>
              <a:t>has a mass of</a:t>
            </a:r>
            <a:r>
              <a:rPr lang="en-US" dirty="0" smtClean="0"/>
              <a:t> </a:t>
            </a:r>
            <a:r>
              <a:rPr lang="en-US" dirty="0" smtClean="0"/>
              <a:t>about 1 gram</a:t>
            </a:r>
            <a:endParaRPr lang="en-US" dirty="0"/>
          </a:p>
        </p:txBody>
      </p:sp>
      <p:sp>
        <p:nvSpPr>
          <p:cNvPr id="7" name="TextBox 6"/>
          <p:cNvSpPr txBox="1"/>
          <p:nvPr/>
        </p:nvSpPr>
        <p:spPr>
          <a:xfrm>
            <a:off x="1150449" y="6200095"/>
            <a:ext cx="5174087" cy="369332"/>
          </a:xfrm>
          <a:prstGeom prst="rect">
            <a:avLst/>
          </a:prstGeom>
          <a:solidFill>
            <a:srgbClr val="C00000"/>
          </a:solidFill>
        </p:spPr>
        <p:txBody>
          <a:bodyPr wrap="square" rtlCol="0">
            <a:spAutoFit/>
          </a:bodyPr>
          <a:lstStyle/>
          <a:p>
            <a:r>
              <a:rPr lang="en-US" dirty="0" smtClean="0">
                <a:solidFill>
                  <a:schemeClr val="bg1">
                    <a:lumMod val="85000"/>
                  </a:schemeClr>
                </a:solidFill>
              </a:rPr>
              <a:t>A blink of an eye is about 350 milliseconds</a:t>
            </a:r>
            <a:endParaRPr lang="en-US" dirty="0">
              <a:solidFill>
                <a:schemeClr val="bg1">
                  <a:lumMod val="85000"/>
                </a:schemeClr>
              </a:solidFill>
            </a:endParaRPr>
          </a:p>
        </p:txBody>
      </p:sp>
    </p:spTree>
    <p:extLst>
      <p:ext uri="{BB962C8B-B14F-4D97-AF65-F5344CB8AC3E}">
        <p14:creationId xmlns:p14="http://schemas.microsoft.com/office/powerpoint/2010/main" val="16340397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4" grpId="0" animBg="1"/>
      <p:bldP spid="7" grpId="0" animBg="1"/>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514</TotalTime>
  <Words>617</Words>
  <Application>Microsoft Office PowerPoint</Application>
  <PresentationFormat>Widescreen</PresentationFormat>
  <Paragraphs>143</Paragraphs>
  <Slides>11</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Georgia</vt:lpstr>
      <vt:lpstr>Vapor Trail</vt:lpstr>
      <vt:lpstr>SI Units &amp; Their Prefixes </vt:lpstr>
      <vt:lpstr>Why use units?</vt:lpstr>
      <vt:lpstr>Units must be standardized</vt:lpstr>
      <vt:lpstr>Units must be standardized</vt:lpstr>
      <vt:lpstr>What Are SI units?</vt:lpstr>
      <vt:lpstr>Metric Prefixes…  Poster time!!</vt:lpstr>
      <vt:lpstr>Metric Prefixes</vt:lpstr>
      <vt:lpstr>PowerPoint Presentation</vt:lpstr>
      <vt:lpstr>How to use the prefixes</vt:lpstr>
      <vt:lpstr>Now you try some</vt:lpstr>
      <vt:lpstr>A short review of the last two lessons:</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Units &amp; Their Prefixes</dc:title>
  <dc:creator>Sarah Noack</dc:creator>
  <cp:lastModifiedBy>Kendra Flenniken</cp:lastModifiedBy>
  <cp:revision>35</cp:revision>
  <dcterms:created xsi:type="dcterms:W3CDTF">2015-08-31T02:36:33Z</dcterms:created>
  <dcterms:modified xsi:type="dcterms:W3CDTF">2015-09-02T04:35:10Z</dcterms:modified>
</cp:coreProperties>
</file>