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6" r:id="rId4"/>
    <p:sldId id="267" r:id="rId5"/>
    <p:sldId id="261" r:id="rId6"/>
    <p:sldId id="268" r:id="rId7"/>
    <p:sldId id="263" r:id="rId8"/>
    <p:sldId id="271" r:id="rId9"/>
    <p:sldId id="270" r:id="rId10"/>
    <p:sldId id="258" r:id="rId11"/>
    <p:sldId id="262" r:id="rId12"/>
    <p:sldId id="259" r:id="rId13"/>
    <p:sldId id="264" r:id="rId14"/>
    <p:sldId id="272" r:id="rId15"/>
    <p:sldId id="265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14" autoAdjust="0"/>
  </p:normalViewPr>
  <p:slideViewPr>
    <p:cSldViewPr>
      <p:cViewPr varScale="1">
        <p:scale>
          <a:sx n="68" d="100"/>
          <a:sy n="68" d="100"/>
        </p:scale>
        <p:origin x="139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375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376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201EB-08CB-4046-8A26-CC577C8AD3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035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F4CD61-5279-410A-9664-DD4F16A0F9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07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6DCF62-C592-4D1E-8A59-9C067C5090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036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8858D4-E6DD-48B2-A93F-20121BDD12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789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C3F79B-0E78-4B73-9DDC-F28B6E7BB4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2309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F2A883-E00D-418E-A0BF-EFAA6F23C1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0653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11E43A-1696-410D-88B9-CD804CC4F8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8584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E28B72-99F8-4768-AFA6-C3A911C9AB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9875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520EF0-85E1-4BF1-AE5F-BD7FF7AF3D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3989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79BEF4-3E6A-4A28-91AF-FA9C1F0A1E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782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46320D-43AE-4E35-BF02-3689EFA6B4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278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BF1520-0178-48CD-9B71-26C2B12E74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1601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3315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16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17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18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19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0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1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2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3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4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5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6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7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8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9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30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31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32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33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34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35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36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37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38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39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40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41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42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43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44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45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46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47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48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349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50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51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52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53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8D18D3-5C83-4E35-A72A-20ECB21B630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Forces and the Laws of Motion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819400" y="1143000"/>
            <a:ext cx="2895600" cy="4572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smtClean="0"/>
              <a:t>Chapter 5</a:t>
            </a:r>
          </a:p>
        </p:txBody>
      </p:sp>
      <p:pic>
        <p:nvPicPr>
          <p:cNvPr id="3076" name="Picture 5" descr="cartoon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90800" y="2133600"/>
            <a:ext cx="3886200" cy="3962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Net Force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00200"/>
            <a:ext cx="5867400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If more than one force acts on an object along a straight line, then the forces will reinforce or cancel one another depending on their direction and </a:t>
            </a:r>
            <a:r>
              <a:rPr lang="en-US" dirty="0" smtClean="0"/>
              <a:t>magnitude.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Unbalanced </a:t>
            </a:r>
            <a:r>
              <a:rPr lang="en-US" dirty="0" smtClean="0"/>
              <a:t>forces will cause changes in speed or direction of an object’s motion.</a:t>
            </a:r>
          </a:p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12292" name="Picture 6" descr="runnerforce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9800" y="1600200"/>
            <a:ext cx="2971800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Free Body Diagrams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 diagram of an object which includes </a:t>
            </a:r>
            <a:r>
              <a:rPr lang="en-US" dirty="0" smtClean="0"/>
              <a:t>only the </a:t>
            </a:r>
            <a:r>
              <a:rPr lang="en-US" dirty="0" smtClean="0"/>
              <a:t>forces exerted </a:t>
            </a:r>
            <a:r>
              <a:rPr lang="en-US" b="1" u="sng" dirty="0" smtClean="0"/>
              <a:t>on</a:t>
            </a:r>
            <a:r>
              <a:rPr lang="en-US" dirty="0" smtClean="0"/>
              <a:t> the object.</a:t>
            </a:r>
          </a:p>
          <a:p>
            <a:pPr eaLnBrk="1" hangingPunct="1">
              <a:defRPr/>
            </a:pPr>
            <a:r>
              <a:rPr lang="en-US" dirty="0" smtClean="0"/>
              <a:t>A force has both magnitude (a size like 5N or 10N) and a direction (an arrow showing the direction the force is pushing or pulling</a:t>
            </a:r>
            <a:r>
              <a:rPr lang="en-US" dirty="0" smtClean="0"/>
              <a:t>).</a:t>
            </a:r>
          </a:p>
          <a:p>
            <a:pPr eaLnBrk="1" hangingPunct="1">
              <a:defRPr/>
            </a:pPr>
            <a:r>
              <a:rPr lang="en-US" dirty="0" smtClean="0"/>
              <a:t>FBDs help us visualize the situation and keep track of how the forces are acting.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Knowledge to Review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Acceleration = </a:t>
            </a:r>
            <a:r>
              <a:rPr lang="el-GR" dirty="0" smtClean="0"/>
              <a:t>Δ</a:t>
            </a:r>
            <a:r>
              <a:rPr lang="en-US" dirty="0" smtClean="0"/>
              <a:t>v/</a:t>
            </a:r>
            <a:r>
              <a:rPr lang="el-GR" dirty="0" smtClean="0"/>
              <a:t>Δ</a:t>
            </a:r>
            <a:r>
              <a:rPr lang="en-US" dirty="0" smtClean="0"/>
              <a:t>t = (</a:t>
            </a:r>
            <a:r>
              <a:rPr lang="en-US" dirty="0" err="1" smtClean="0"/>
              <a:t>v</a:t>
            </a:r>
            <a:r>
              <a:rPr lang="en-US" baseline="-25000" dirty="0" err="1" smtClean="0"/>
              <a:t>f</a:t>
            </a:r>
            <a:r>
              <a:rPr lang="en-US" dirty="0" smtClean="0"/>
              <a:t>-v</a:t>
            </a:r>
            <a:r>
              <a:rPr lang="en-US" baseline="-25000" dirty="0" smtClean="0"/>
              <a:t>i</a:t>
            </a:r>
            <a:r>
              <a:rPr lang="en-US" dirty="0" smtClean="0"/>
              <a:t>)/</a:t>
            </a:r>
            <a:r>
              <a:rPr lang="el-GR" dirty="0" smtClean="0"/>
              <a:t>Δ</a:t>
            </a:r>
            <a:r>
              <a:rPr lang="en-US" dirty="0" smtClean="0"/>
              <a:t>t</a:t>
            </a:r>
          </a:p>
          <a:p>
            <a:pPr eaLnBrk="1" hangingPunct="1">
              <a:defRPr/>
            </a:pPr>
            <a:r>
              <a:rPr lang="en-US" dirty="0" smtClean="0"/>
              <a:t>Motion of an object with constant acceleration </a:t>
            </a:r>
            <a:r>
              <a:rPr lang="en-US" dirty="0" smtClean="0"/>
              <a:t>(kinematics notes)</a:t>
            </a:r>
          </a:p>
          <a:p>
            <a:pPr eaLnBrk="1" hangingPunct="1">
              <a:defRPr/>
            </a:pPr>
            <a:r>
              <a:rPr lang="en-US" dirty="0" smtClean="0"/>
              <a:t>Constant velocity means ZERO acceleration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Newton’s 2</a:t>
            </a:r>
            <a:r>
              <a:rPr lang="en-US" baseline="30000" smtClean="0"/>
              <a:t>nd</a:t>
            </a:r>
            <a:r>
              <a:rPr lang="en-US" smtClean="0"/>
              <a:t> Law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Force is proportional to mass and acceleration.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The acceleration of an object is directly proportional to the net external force acting on the object and inversely proportional to the object’s mass.  (Law of Force)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mtClean="0"/>
              <a:t>Σ</a:t>
            </a:r>
            <a:r>
              <a:rPr lang="en-US" smtClean="0"/>
              <a:t>F = ma (or a = F/m)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Net external force = mass x acceleration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2</a:t>
            </a:r>
            <a:r>
              <a:rPr lang="en-US" baseline="30000" dirty="0" smtClean="0"/>
              <a:t>nd</a:t>
            </a:r>
            <a:r>
              <a:rPr lang="en-US" dirty="0" smtClean="0"/>
              <a:t> Law cont’d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4835525"/>
              </a:xfrm>
            </p:spPr>
            <p:txBody>
              <a:bodyPr/>
              <a:lstStyle/>
              <a:p>
                <a:pPr lvl="4"/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nary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𝑚</m:t>
                    </m:r>
                    <m:sSub>
                      <m:sSubPr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𝑛𝑒𝑡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This means “the sum of all the forces acting on an object are equivalent to that object’s mass times it’s net acceleration.”</a:t>
                </a:r>
              </a:p>
              <a:p>
                <a:r>
                  <a:rPr lang="en-US" dirty="0" smtClean="0"/>
                  <a:t>Can also rewrite or expand like this: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𝑛𝑒𝑡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Remember! Forces are vectors and direction matters.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4835525"/>
              </a:xfrm>
              <a:blipFill rotWithShape="0">
                <a:blip r:embed="rId2"/>
                <a:stretch>
                  <a:fillRect l="-815" r="-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7194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Newton’s 3</a:t>
            </a:r>
            <a:r>
              <a:rPr lang="en-US" baseline="30000" smtClean="0"/>
              <a:t>rd</a:t>
            </a:r>
            <a:r>
              <a:rPr lang="en-US" smtClean="0"/>
              <a:t> Law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“For </a:t>
            </a:r>
            <a:r>
              <a:rPr lang="en-US" dirty="0" smtClean="0"/>
              <a:t>every action there is an equal and opposite reaction</a:t>
            </a:r>
            <a:r>
              <a:rPr lang="en-US" dirty="0" smtClean="0"/>
              <a:t>.”</a:t>
            </a:r>
          </a:p>
          <a:p>
            <a:pPr eaLnBrk="1" hangingPunct="1">
              <a:defRPr/>
            </a:pPr>
            <a:r>
              <a:rPr lang="en-US" dirty="0" smtClean="0"/>
              <a:t>Forces occur in pairs because forces </a:t>
            </a:r>
            <a:r>
              <a:rPr lang="en-US" u="sng" dirty="0" smtClean="0"/>
              <a:t>arise</a:t>
            </a:r>
            <a:r>
              <a:rPr lang="en-US" dirty="0" smtClean="0"/>
              <a:t> from the interaction of at least two objects. </a:t>
            </a:r>
          </a:p>
          <a:p>
            <a:pPr eaLnBrk="1" hangingPunct="1">
              <a:defRPr/>
            </a:pPr>
            <a:r>
              <a:rPr lang="en-US" dirty="0" smtClean="0"/>
              <a:t>Ex: - </a:t>
            </a:r>
            <a:r>
              <a:rPr lang="en-US" sz="2400" dirty="0" smtClean="0"/>
              <a:t>the Earth pulls on you and you pull on the Earth</a:t>
            </a:r>
          </a:p>
          <a:p>
            <a:pPr lvl="2" eaLnBrk="1" hangingPunct="1">
              <a:defRPr/>
            </a:pPr>
            <a:r>
              <a:rPr lang="en-US" dirty="0" smtClean="0"/>
              <a:t>- you push on a wall and the wall pushes back on you</a:t>
            </a:r>
          </a:p>
          <a:p>
            <a:pPr lvl="2" eaLnBrk="1" hangingPunct="1">
              <a:defRPr/>
            </a:pPr>
            <a:r>
              <a:rPr lang="en-US" dirty="0" smtClean="0"/>
              <a:t>- a bird’s wing pushes on the surrounding air and the air pushes back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3</a:t>
            </a:r>
            <a:r>
              <a:rPr lang="en-US" baseline="30000" dirty="0" smtClean="0"/>
              <a:t>rd</a:t>
            </a:r>
            <a:r>
              <a:rPr lang="en-US" dirty="0" smtClean="0"/>
              <a:t>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334000"/>
          </a:xfrm>
        </p:spPr>
        <p:txBody>
          <a:bodyPr/>
          <a:lstStyle/>
          <a:p>
            <a:r>
              <a:rPr lang="en-US" dirty="0" smtClean="0"/>
              <a:t>If all forces occur in pairs, and are equal and opposite, why don’t all forces just cancel out?</a:t>
            </a:r>
          </a:p>
          <a:p>
            <a:pPr lvl="2"/>
            <a:r>
              <a:rPr lang="en-US" sz="3200" dirty="0" smtClean="0"/>
              <a:t>Because the paired forces occur on </a:t>
            </a:r>
            <a:r>
              <a:rPr lang="en-US" sz="3200" i="1" dirty="0" smtClean="0"/>
              <a:t>different</a:t>
            </a:r>
            <a:r>
              <a:rPr lang="en-US" sz="3200" dirty="0" smtClean="0"/>
              <a:t> objects.</a:t>
            </a:r>
          </a:p>
          <a:p>
            <a:pPr marL="914400" lvl="2" indent="0">
              <a:buNone/>
            </a:pPr>
            <a:r>
              <a:rPr lang="en-US" sz="3200" dirty="0" smtClean="0"/>
              <a:t> </a:t>
            </a:r>
          </a:p>
          <a:p>
            <a:pPr marL="571500" indent="-457200"/>
            <a:r>
              <a:rPr lang="en-US" dirty="0" smtClean="0"/>
              <a:t>You pull on the Earth with exactly the same amount of force as the Earth pulls on you!</a:t>
            </a:r>
          </a:p>
          <a:p>
            <a:pPr marL="514350" lvl="1" indent="0" algn="r">
              <a:buNone/>
            </a:pPr>
            <a:r>
              <a:rPr lang="en-US" dirty="0" smtClean="0">
                <a:solidFill>
                  <a:srgbClr val="92D050"/>
                </a:solidFill>
              </a:rPr>
              <a:t>Why does this seem untrue?</a:t>
            </a:r>
            <a:endParaRPr 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95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3</a:t>
            </a:r>
            <a:r>
              <a:rPr lang="en-US" baseline="30000" dirty="0" smtClean="0"/>
              <a:t>rd</a:t>
            </a:r>
            <a:r>
              <a:rPr lang="en-US" dirty="0" smtClean="0"/>
              <a:t> Law cont’d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4835525"/>
              </a:xfrm>
            </p:spPr>
            <p:txBody>
              <a:bodyPr/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𝐸𝑎𝑟𝑡h</m:t>
                        </m:r>
                      </m:sub>
                    </m:sSub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𝐸𝑎𝑟𝑡h</m:t>
                        </m:r>
                      </m:sub>
                    </m:sSub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𝑦𝑜𝑢</m:t>
                        </m:r>
                      </m:sub>
                    </m:sSub>
                    <m:sSub>
                      <m:sSub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𝑦𝑜𝑢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endParaRPr lang="en-US" sz="2800" dirty="0" smtClean="0"/>
              </a:p>
              <a:p>
                <a:r>
                  <a:rPr lang="en-US" sz="2800" dirty="0" smtClean="0"/>
                  <a:t>The mass of the Earth is substantially larger than your mass and thus the resulting acceleration is substantially smaller. </a:t>
                </a:r>
              </a:p>
              <a:p>
                <a:r>
                  <a:rPr lang="en-US" sz="2800" dirty="0" smtClean="0"/>
                  <a:t>Let’s calculate it:</a:t>
                </a:r>
              </a:p>
              <a:p>
                <a:r>
                  <a:rPr lang="en-US" sz="2800" dirty="0" smtClean="0"/>
                  <a:t>(5.972e24 kg)(</a:t>
                </a:r>
                <a:r>
                  <a:rPr lang="en-US" sz="2800" dirty="0" err="1" smtClean="0"/>
                  <a:t>a</a:t>
                </a:r>
                <a:r>
                  <a:rPr lang="en-US" sz="2800" baseline="-25000" dirty="0" err="1" smtClean="0"/>
                  <a:t>Earth</a:t>
                </a:r>
                <a:r>
                  <a:rPr lang="en-US" sz="2800" dirty="0" smtClean="0"/>
                  <a:t>)=658 N=(67.07 kg)(9.81 m/s</a:t>
                </a:r>
                <a:r>
                  <a:rPr lang="en-US" sz="2800" baseline="30000" dirty="0" smtClean="0"/>
                  <a:t>2</a:t>
                </a:r>
                <a:r>
                  <a:rPr lang="en-US" sz="2800" dirty="0" smtClean="0"/>
                  <a:t>)</a:t>
                </a:r>
              </a:p>
              <a:p>
                <a:r>
                  <a:rPr lang="en-US" sz="2800" dirty="0" smtClean="0"/>
                  <a:t>Earth’s acceleration is 1.1e-22 </a:t>
                </a:r>
                <a:r>
                  <a:rPr lang="en-US" sz="2800" dirty="0" smtClean="0"/>
                  <a:t>m/s</a:t>
                </a:r>
                <a:r>
                  <a:rPr lang="en-US" sz="2800" baseline="30000" dirty="0" smtClean="0"/>
                  <a:t>2 </a:t>
                </a:r>
                <a:r>
                  <a:rPr lang="en-US" sz="2800" i="1" dirty="0" smtClean="0"/>
                  <a:t>(that’s tiny!)</a:t>
                </a:r>
                <a:endParaRPr lang="en-US" sz="2800" i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4835525"/>
              </a:xfrm>
              <a:blipFill rotWithShape="0">
                <a:blip r:embed="rId2"/>
                <a:stretch>
                  <a:fillRect l="-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3078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Force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4038600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600" smtClean="0"/>
              <a:t>A push or a pull, or any action that has the ability to change an object’s motion.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600" smtClean="0"/>
              <a:t>The SI unit of force is Newtons (N).</a:t>
            </a:r>
          </a:p>
        </p:txBody>
      </p:sp>
      <p:pic>
        <p:nvPicPr>
          <p:cNvPr id="4100" name="Picture 5" descr="push-pull-forces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1752600"/>
            <a:ext cx="3962400" cy="403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3 Ways a Force Changes Motion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600" smtClean="0"/>
              <a:t>1. Increase the speed of an object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600" smtClean="0"/>
              <a:t>2. Decrease the speed of an object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600" smtClean="0"/>
              <a:t>3. Change the direction in which an object is moving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Force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600" smtClean="0"/>
              <a:t>A force does not necessarily have to change the motion, but it must have the ability to do so.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600" smtClean="0"/>
              <a:t>Example:  Push down on a table.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360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600" smtClean="0"/>
              <a:t>Conversely, there can be</a:t>
            </a:r>
            <a:r>
              <a:rPr lang="en-US" sz="3600" i="1" smtClean="0"/>
              <a:t> no change in motion </a:t>
            </a:r>
            <a:r>
              <a:rPr lang="en-US" sz="3600" smtClean="0"/>
              <a:t>without also having</a:t>
            </a:r>
            <a:r>
              <a:rPr lang="en-US" sz="3600" i="1" smtClean="0"/>
              <a:t> a force.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Forces can act through a </a:t>
            </a:r>
            <a:r>
              <a:rPr lang="en-US" sz="4000" u="sng" smtClean="0"/>
              <a:t>contact</a:t>
            </a:r>
            <a:r>
              <a:rPr lang="en-US" sz="4000" smtClean="0"/>
              <a:t> or at a </a:t>
            </a:r>
            <a:r>
              <a:rPr lang="en-US" sz="4000" u="sng" smtClean="0"/>
              <a:t>distance</a:t>
            </a:r>
            <a:r>
              <a:rPr lang="en-US" sz="4000" smtClean="0"/>
              <a:t>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smtClean="0"/>
              <a:t>Contact force:</a:t>
            </a:r>
            <a:r>
              <a:rPr lang="en-US" smtClean="0"/>
              <a:t>  A force that arises from the physical contact of 2 objects.</a:t>
            </a:r>
          </a:p>
          <a:p>
            <a:pPr eaLnBrk="1" hangingPunct="1">
              <a:defRPr/>
            </a:pPr>
            <a:r>
              <a:rPr lang="en-US" u="sng" smtClean="0"/>
              <a:t>Field force:</a:t>
            </a:r>
            <a:r>
              <a:rPr lang="en-US" smtClean="0"/>
              <a:t>  This force does not involve physical contact between 2 objects.  For example:  the attraction or repulsion between electrical charge, gravity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(Demos)</a:t>
            </a:r>
            <a:endParaRPr lang="en-US" u="sng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Four Fundamental Forces of the Universe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>Gravity</a:t>
            </a:r>
          </a:p>
          <a:p>
            <a:pPr eaLnBrk="1" hangingPunct="1">
              <a:defRPr/>
            </a:pPr>
            <a:r>
              <a:rPr lang="en-US" sz="3600" smtClean="0"/>
              <a:t>Electricity/ Magnetism</a:t>
            </a:r>
          </a:p>
          <a:p>
            <a:pPr eaLnBrk="1" hangingPunct="1">
              <a:defRPr/>
            </a:pPr>
            <a:r>
              <a:rPr lang="en-US" sz="3600" smtClean="0"/>
              <a:t>Strong</a:t>
            </a:r>
          </a:p>
          <a:p>
            <a:pPr eaLnBrk="1" hangingPunct="1">
              <a:defRPr/>
            </a:pPr>
            <a:r>
              <a:rPr lang="en-US" sz="3600" smtClean="0"/>
              <a:t>Weak</a:t>
            </a:r>
          </a:p>
          <a:p>
            <a:pPr eaLnBrk="1" hangingPunct="1">
              <a:defRPr/>
            </a:pPr>
            <a:endParaRPr lang="en-US" sz="3600" smtClean="0"/>
          </a:p>
          <a:p>
            <a:pPr eaLnBrk="1" hangingPunct="1">
              <a:defRPr/>
            </a:pPr>
            <a:r>
              <a:rPr lang="en-US" sz="3600" smtClean="0"/>
              <a:t>(videos)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Newton’s First Law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“An object at rest remains at rest, and an object in motion continues in motion unless the object experiences a net external force.”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The tendency of an object to resist changing its state of motion is called </a:t>
            </a:r>
            <a:r>
              <a:rPr lang="en-US" u="sng" smtClean="0"/>
              <a:t>inertia</a:t>
            </a:r>
            <a:r>
              <a:rPr lang="en-US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Newton’s 1</a:t>
            </a:r>
            <a:r>
              <a:rPr lang="en-US" baseline="30000" dirty="0" smtClean="0"/>
              <a:t>st</a:t>
            </a:r>
            <a:r>
              <a:rPr lang="en-US" dirty="0" smtClean="0"/>
              <a:t> Law is also called the </a:t>
            </a:r>
            <a:r>
              <a:rPr lang="en-US" u="sng" dirty="0" smtClean="0"/>
              <a:t>Law of Inertia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Inertia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All objects have mass. </a:t>
            </a:r>
          </a:p>
          <a:p>
            <a:pPr lvl="1" eaLnBrk="1" hangingPunct="1">
              <a:defRPr/>
            </a:pPr>
            <a:r>
              <a:rPr lang="en-US" smtClean="0"/>
              <a:t>What is mass? Unit for mass?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en-US" smtClean="0"/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sz="3200" smtClean="0"/>
              <a:t>All objects have/or exhibit inertia.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sz="3200" smtClean="0"/>
              <a:t>	</a:t>
            </a:r>
            <a:r>
              <a:rPr lang="en-US" smtClean="0"/>
              <a:t>Inertia is an inherent property of matter, just like gravity. </a:t>
            </a:r>
            <a:endParaRPr lang="en-US" sz="3200" smtClean="0"/>
          </a:p>
        </p:txBody>
      </p:sp>
      <p:sp>
        <p:nvSpPr>
          <p:cNvPr id="10244" name="AutoShape 7"/>
          <p:cNvSpPr>
            <a:spLocks noChangeArrowheads="1"/>
          </p:cNvSpPr>
          <p:nvPr/>
        </p:nvSpPr>
        <p:spPr bwMode="auto">
          <a:xfrm>
            <a:off x="7086600" y="1219200"/>
            <a:ext cx="2057400" cy="1295400"/>
          </a:xfrm>
          <a:prstGeom prst="cloudCallout">
            <a:avLst>
              <a:gd name="adj1" fmla="val -47222"/>
              <a:gd name="adj2" fmla="val 5943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What about rainbows?</a:t>
            </a:r>
          </a:p>
        </p:txBody>
      </p:sp>
      <p:sp>
        <p:nvSpPr>
          <p:cNvPr id="10245" name="AutoShape 8"/>
          <p:cNvSpPr>
            <a:spLocks noChangeArrowheads="1"/>
          </p:cNvSpPr>
          <p:nvPr/>
        </p:nvSpPr>
        <p:spPr bwMode="auto">
          <a:xfrm>
            <a:off x="6705600" y="5181600"/>
            <a:ext cx="2209800" cy="914400"/>
          </a:xfrm>
          <a:prstGeom prst="cloudCallout">
            <a:avLst>
              <a:gd name="adj1" fmla="val -79741"/>
              <a:gd name="adj2" fmla="val -6024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What about clouds?</a:t>
            </a:r>
          </a:p>
        </p:txBody>
      </p:sp>
      <p:sp>
        <p:nvSpPr>
          <p:cNvPr id="10246" name="AutoShape 9"/>
          <p:cNvSpPr>
            <a:spLocks noChangeArrowheads="1"/>
          </p:cNvSpPr>
          <p:nvPr/>
        </p:nvSpPr>
        <p:spPr bwMode="auto">
          <a:xfrm>
            <a:off x="1295400" y="5334000"/>
            <a:ext cx="2362200" cy="1143000"/>
          </a:xfrm>
          <a:prstGeom prst="cloudCallout">
            <a:avLst>
              <a:gd name="adj1" fmla="val 60755"/>
              <a:gd name="adj2" fmla="val -6541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What about lizards?</a:t>
            </a:r>
          </a:p>
        </p:txBody>
      </p:sp>
      <p:sp>
        <p:nvSpPr>
          <p:cNvPr id="10247" name="AutoShape 10"/>
          <p:cNvSpPr>
            <a:spLocks noChangeArrowheads="1"/>
          </p:cNvSpPr>
          <p:nvPr/>
        </p:nvSpPr>
        <p:spPr bwMode="auto">
          <a:xfrm>
            <a:off x="457200" y="533400"/>
            <a:ext cx="2286000" cy="1219200"/>
          </a:xfrm>
          <a:prstGeom prst="cloudCallout">
            <a:avLst>
              <a:gd name="adj1" fmla="val 23958"/>
              <a:gd name="adj2" fmla="val 7734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What about satellites?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Inertia is a Property of Mass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The amount of inertia an object has depends on its mass.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More mass = more inertia = requires more force to overcome inertia</a:t>
            </a:r>
          </a:p>
        </p:txBody>
      </p:sp>
      <p:pic>
        <p:nvPicPr>
          <p:cNvPr id="11268" name="Picture 5" descr="big and small inertia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905000"/>
            <a:ext cx="3810000" cy="3657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2190</TotalTime>
  <Words>645</Words>
  <Application>Microsoft Office PowerPoint</Application>
  <PresentationFormat>On-screen Show (4:3)</PresentationFormat>
  <Paragraphs>85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Tahoma</vt:lpstr>
      <vt:lpstr>Arial</vt:lpstr>
      <vt:lpstr>Wingdings</vt:lpstr>
      <vt:lpstr>Calibri</vt:lpstr>
      <vt:lpstr>Balance</vt:lpstr>
      <vt:lpstr>Forces and the Laws of Motion</vt:lpstr>
      <vt:lpstr>Force</vt:lpstr>
      <vt:lpstr>3 Ways a Force Changes Motion</vt:lpstr>
      <vt:lpstr>Force</vt:lpstr>
      <vt:lpstr>Forces can act through a contact or at a distance.</vt:lpstr>
      <vt:lpstr>Four Fundamental Forces of the Universe</vt:lpstr>
      <vt:lpstr>Newton’s First Law</vt:lpstr>
      <vt:lpstr>Inertia</vt:lpstr>
      <vt:lpstr>Inertia is a Property of Mass</vt:lpstr>
      <vt:lpstr>Net Force</vt:lpstr>
      <vt:lpstr>Free Body Diagrams</vt:lpstr>
      <vt:lpstr>Knowledge to Review</vt:lpstr>
      <vt:lpstr>Newton’s 2nd Law</vt:lpstr>
      <vt:lpstr>Newton’s 2nd Law cont’d</vt:lpstr>
      <vt:lpstr>Newton’s 3rd Law</vt:lpstr>
      <vt:lpstr>Newton’s 3rd Law</vt:lpstr>
      <vt:lpstr>Newton’s 3rd Law cont’d</vt:lpstr>
    </vt:vector>
  </TitlesOfParts>
  <Company>Austin Independent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Forces and the Laws of Motion</dc:title>
  <dc:creator>khines</dc:creator>
  <cp:lastModifiedBy>Kendra Flenniken</cp:lastModifiedBy>
  <cp:revision>18</cp:revision>
  <dcterms:created xsi:type="dcterms:W3CDTF">2009-10-09T12:53:50Z</dcterms:created>
  <dcterms:modified xsi:type="dcterms:W3CDTF">2014-11-19T21:54:03Z</dcterms:modified>
</cp:coreProperties>
</file>