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A13F2-6A51-472C-A8E7-DCB5588B9660}" type="datetimeFigureOut">
              <a:rPr lang="en-US" smtClean="0"/>
              <a:t>3/22/2016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07EA3-A2DD-4473-8DE3-D0690677FC13}" type="slidenum">
              <a:rPr lang="en-US" smtClean="0"/>
              <a:t>‹#›</a:t>
            </a:fld>
            <a:endParaRPr lang="en-US"/>
          </a:p>
        </p:txBody>
      </p:sp>
    </p:spTree>
    <p:extLst>
      <p:ext uri="{BB962C8B-B14F-4D97-AF65-F5344CB8AC3E}">
        <p14:creationId xmlns:p14="http://schemas.microsoft.com/office/powerpoint/2010/main" val="320265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maximum buoyant</a:t>
            </a:r>
            <a:r>
              <a:rPr lang="en-US" baseline="0" dirty="0" smtClean="0"/>
              <a:t> force and gravitational force (or weight) on the iceberg are close, but the maximum buoyant force has not been reached, thus part of the iceberg is floating. </a:t>
            </a:r>
            <a:endParaRPr lang="en-US" dirty="0"/>
          </a:p>
        </p:txBody>
      </p:sp>
      <p:sp>
        <p:nvSpPr>
          <p:cNvPr id="4" name="Slide Number Placeholder 3"/>
          <p:cNvSpPr>
            <a:spLocks noGrp="1"/>
          </p:cNvSpPr>
          <p:nvPr>
            <p:ph type="sldNum" sz="quarter" idx="10"/>
          </p:nvPr>
        </p:nvSpPr>
        <p:spPr/>
        <p:txBody>
          <a:bodyPr/>
          <a:lstStyle/>
          <a:p>
            <a:fld id="{05D07EA3-A2DD-4473-8DE3-D0690677FC13}" type="slidenum">
              <a:rPr lang="en-US" smtClean="0"/>
              <a:t>10</a:t>
            </a:fld>
            <a:endParaRPr lang="en-US"/>
          </a:p>
        </p:txBody>
      </p:sp>
    </p:spTree>
    <p:extLst>
      <p:ext uri="{BB962C8B-B14F-4D97-AF65-F5344CB8AC3E}">
        <p14:creationId xmlns:p14="http://schemas.microsoft.com/office/powerpoint/2010/main" val="2640384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3/22/2016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5LLwTIkRZAU" TargetMode="External"/><Relationship Id="rId2" Type="http://schemas.openxmlformats.org/officeDocument/2006/relationships/hyperlink" Target="http://www.pbs.org/wgbh/nova/lasalle/buoybasics.html" TargetMode="External"/><Relationship Id="rId1" Type="http://schemas.openxmlformats.org/officeDocument/2006/relationships/slideLayout" Target="../slideLayouts/slideLayout2.xml"/><Relationship Id="rId5" Type="http://schemas.openxmlformats.org/officeDocument/2006/relationships/hyperlink" Target="http://www.phillyseaperch.org/uploads/9/1/0/6/9106381/_buoyancy_for_hs.pdf" TargetMode="External"/><Relationship Id="rId4" Type="http://schemas.openxmlformats.org/officeDocument/2006/relationships/hyperlink" Target="http://www.pbs.org/wgbh/nova/lasalle/buoyanc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youtu.be/yb3e4IegeJ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Buoyancy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776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the </a:t>
            </a:r>
            <a:r>
              <a:rPr lang="en-US" dirty="0" err="1" smtClean="0"/>
              <a:t>F</a:t>
            </a:r>
            <a:r>
              <a:rPr lang="en-US" baseline="-25000" dirty="0" err="1" smtClean="0"/>
              <a:t>buoy</a:t>
            </a:r>
            <a:r>
              <a:rPr lang="en-US" dirty="0" smtClean="0"/>
              <a:t> to </a:t>
            </a:r>
            <a:r>
              <a:rPr lang="en-US" dirty="0" err="1" smtClean="0"/>
              <a:t>f</a:t>
            </a:r>
            <a:r>
              <a:rPr lang="en-US" baseline="-25000" dirty="0" err="1" smtClean="0"/>
              <a:t>gravity</a:t>
            </a:r>
            <a:r>
              <a:rPr lang="en-US" dirty="0" smtClean="0"/>
              <a:t> for this object: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1913" y="2084832"/>
            <a:ext cx="5584501" cy="3732646"/>
          </a:xfrm>
        </p:spPr>
      </p:pic>
    </p:spTree>
    <p:extLst>
      <p:ext uri="{BB962C8B-B14F-4D97-AF65-F5344CB8AC3E}">
        <p14:creationId xmlns:p14="http://schemas.microsoft.com/office/powerpoint/2010/main" val="61978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helpful or fun links</a:t>
            </a:r>
            <a:endParaRPr lang="en-US" dirty="0"/>
          </a:p>
        </p:txBody>
      </p:sp>
      <p:sp>
        <p:nvSpPr>
          <p:cNvPr id="3" name="Content Placeholder 2"/>
          <p:cNvSpPr>
            <a:spLocks noGrp="1"/>
          </p:cNvSpPr>
          <p:nvPr>
            <p:ph idx="1"/>
          </p:nvPr>
        </p:nvSpPr>
        <p:spPr/>
        <p:txBody>
          <a:bodyPr/>
          <a:lstStyle/>
          <a:p>
            <a:r>
              <a:rPr lang="en-US" dirty="0" smtClean="0">
                <a:hlinkClick r:id="rId2"/>
              </a:rPr>
              <a:t>Buoyancy Basics</a:t>
            </a:r>
            <a:r>
              <a:rPr lang="en-US" dirty="0" smtClean="0"/>
              <a:t> by NOVA Science</a:t>
            </a:r>
          </a:p>
          <a:p>
            <a:endParaRPr lang="en-US" dirty="0" smtClean="0"/>
          </a:p>
          <a:p>
            <a:r>
              <a:rPr lang="en-US" dirty="0" smtClean="0">
                <a:hlinkClick r:id="rId3"/>
              </a:rPr>
              <a:t>Cartesian Squid Diver</a:t>
            </a:r>
            <a:r>
              <a:rPr lang="en-US" dirty="0" smtClean="0"/>
              <a:t> by S J James on YouTube</a:t>
            </a:r>
          </a:p>
          <a:p>
            <a:endParaRPr lang="en-US" dirty="0"/>
          </a:p>
          <a:p>
            <a:r>
              <a:rPr lang="en-US" dirty="0" smtClean="0">
                <a:hlinkClick r:id="rId4"/>
              </a:rPr>
              <a:t>Buoyancy brainteasers by NOVA</a:t>
            </a:r>
            <a:endParaRPr lang="en-US" dirty="0" smtClean="0"/>
          </a:p>
          <a:p>
            <a:endParaRPr lang="en-US" dirty="0"/>
          </a:p>
          <a:p>
            <a:r>
              <a:rPr lang="en-US" dirty="0" smtClean="0">
                <a:hlinkClick r:id="rId5"/>
              </a:rPr>
              <a:t>In a nutshell</a:t>
            </a:r>
            <a:r>
              <a:rPr lang="en-US" dirty="0" smtClean="0"/>
              <a:t> by phillyseaperch.org</a:t>
            </a:r>
          </a:p>
          <a:p>
            <a:endParaRPr lang="en-US" dirty="0"/>
          </a:p>
        </p:txBody>
      </p:sp>
    </p:spTree>
    <p:extLst>
      <p:ext uri="{BB962C8B-B14F-4D97-AF65-F5344CB8AC3E}">
        <p14:creationId xmlns:p14="http://schemas.microsoft.com/office/powerpoint/2010/main" val="50987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2" y="160214"/>
            <a:ext cx="9720072" cy="1499616"/>
          </a:xfrm>
        </p:spPr>
        <p:txBody>
          <a:bodyPr>
            <a:normAutofit/>
          </a:bodyPr>
          <a:lstStyle/>
          <a:p>
            <a:r>
              <a:rPr lang="en-US" sz="4400" dirty="0" smtClean="0"/>
              <a:t>Compare standing on these surfaces to laying on them; what happens in each case?</a:t>
            </a:r>
            <a:endParaRPr lang="en-US" sz="4400" dirty="0"/>
          </a:p>
        </p:txBody>
      </p:sp>
      <p:pic>
        <p:nvPicPr>
          <p:cNvPr id="1026" name="Picture 2" descr="https://s-media-cache-ak0.pinimg.com/236x/bf/a5/0a/bfa50aa3c7145ac83c08f2b5fc1649f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913" y="1659830"/>
            <a:ext cx="4045878" cy="30344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ixabay.com/static/uploads/photo/2015/09/06/01/03/beach-926839_960_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058" y="3692306"/>
            <a:ext cx="4442183" cy="30447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1.staticflickr.com/9/8003/7630529340_7a33307e5f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352" y="1659830"/>
            <a:ext cx="4144174" cy="240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71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55" y="340518"/>
            <a:ext cx="10306318" cy="1499616"/>
          </a:xfrm>
        </p:spPr>
        <p:txBody>
          <a:bodyPr>
            <a:normAutofit/>
          </a:bodyPr>
          <a:lstStyle/>
          <a:p>
            <a:r>
              <a:rPr lang="en-US" sz="4400" dirty="0" smtClean="0"/>
              <a:t>Which device will allow you to land safely? Why?</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3911" y="1840134"/>
            <a:ext cx="39624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604" y="1840134"/>
            <a:ext cx="52832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127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010" y="371006"/>
            <a:ext cx="9720072" cy="1499616"/>
          </a:xfrm>
        </p:spPr>
        <p:txBody>
          <a:bodyPr/>
          <a:lstStyle/>
          <a:p>
            <a:r>
              <a:rPr lang="en-US" dirty="0" smtClean="0"/>
              <a:t>Which of these will move the largest volume of water with one motion?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306" y="2207498"/>
            <a:ext cx="5351740" cy="402272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046" y="1951149"/>
            <a:ext cx="4572000" cy="2267712"/>
          </a:xfrm>
          <a:prstGeom prst="rect">
            <a:avLst/>
          </a:prstGeom>
        </p:spPr>
      </p:pic>
      <p:pic>
        <p:nvPicPr>
          <p:cNvPr id="2050" name="Picture 2" descr="http://www.ruralking.com/media/catalog/product/cache/1/image/9df78eab33525d08d6e5fb8d27136e95/0/2/028510255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9263" y="3085005"/>
            <a:ext cx="2359637" cy="324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shape and size matter…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457" y="3337800"/>
            <a:ext cx="1913649" cy="26058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398" y="1591614"/>
            <a:ext cx="3258355" cy="32583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817" y="2084832"/>
            <a:ext cx="3439957" cy="206397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1588" y="4500395"/>
            <a:ext cx="2774660" cy="2078317"/>
          </a:xfrm>
          <a:prstGeom prst="rect">
            <a:avLst/>
          </a:prstGeom>
        </p:spPr>
      </p:pic>
      <p:sp>
        <p:nvSpPr>
          <p:cNvPr id="8" name="Left Arrow 7"/>
          <p:cNvSpPr/>
          <p:nvPr/>
        </p:nvSpPr>
        <p:spPr>
          <a:xfrm rot="3871598">
            <a:off x="6019729" y="4792033"/>
            <a:ext cx="1674254" cy="394867"/>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30720" y="5539553"/>
            <a:ext cx="2743200" cy="646331"/>
          </a:xfrm>
          <a:prstGeom prst="rect">
            <a:avLst/>
          </a:prstGeom>
          <a:noFill/>
        </p:spPr>
        <p:txBody>
          <a:bodyPr wrap="square" rtlCol="0">
            <a:spAutoFit/>
          </a:bodyPr>
          <a:lstStyle/>
          <a:p>
            <a:r>
              <a:rPr lang="en-US" dirty="0" smtClean="0"/>
              <a:t>How is this shape different than the others?</a:t>
            </a:r>
            <a:endParaRPr lang="en-US" dirty="0"/>
          </a:p>
        </p:txBody>
      </p:sp>
    </p:spTree>
    <p:extLst>
      <p:ext uri="{BB962C8B-B14F-4D97-AF65-F5344CB8AC3E}">
        <p14:creationId xmlns:p14="http://schemas.microsoft.com/office/powerpoint/2010/main" val="276528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Buoyancy</a:t>
            </a:r>
            <a:endParaRPr lang="en-US" dirty="0"/>
          </a:p>
        </p:txBody>
      </p:sp>
      <p:sp>
        <p:nvSpPr>
          <p:cNvPr id="3" name="Content Placeholder 2"/>
          <p:cNvSpPr>
            <a:spLocks noGrp="1"/>
          </p:cNvSpPr>
          <p:nvPr>
            <p:ph idx="1"/>
          </p:nvPr>
        </p:nvSpPr>
        <p:spPr>
          <a:xfrm>
            <a:off x="513674" y="1912512"/>
            <a:ext cx="10740980" cy="4023360"/>
          </a:xfrm>
        </p:spPr>
        <p:txBody>
          <a:bodyPr>
            <a:normAutofit/>
          </a:bodyPr>
          <a:lstStyle/>
          <a:p>
            <a:r>
              <a:rPr lang="en-US" sz="2800" u="sng" dirty="0" smtClean="0"/>
              <a:t>Buoyancy</a:t>
            </a:r>
            <a:r>
              <a:rPr lang="en-US" sz="2800" dirty="0" smtClean="0"/>
              <a:t> – the ability of a fluid to exert an upward force on an object immersed in it</a:t>
            </a:r>
          </a:p>
          <a:p>
            <a:r>
              <a:rPr lang="en-US" sz="2000" dirty="0" smtClean="0"/>
              <a:t>The buoyant force comes from water’s (or the fluid being used) resistance to being moved out of the way. Fluids settle according to gravity (always down), and all fluids have weight. It requires a force to move matter, and all fluids are matter. There are three cases for how the weight of an object and the buoyant force combine to act an on object. Let’s looks at those. </a:t>
            </a:r>
            <a:endParaRPr lang="en-US" sz="2000" dirty="0"/>
          </a:p>
        </p:txBody>
      </p:sp>
      <p:pic>
        <p:nvPicPr>
          <p:cNvPr id="3074" name="Picture 2" descr="http://www.blirk.net/wallpapers/1280x1024/ship-wallpaper-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497" y="3846163"/>
            <a:ext cx="2612136" cy="208970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8075054" y="5550794"/>
            <a:ext cx="12878" cy="579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8113690" y="5945678"/>
            <a:ext cx="1429554" cy="369332"/>
          </a:xfrm>
          <a:prstGeom prst="rect">
            <a:avLst/>
          </a:prstGeom>
          <a:noFill/>
        </p:spPr>
        <p:txBody>
          <a:bodyPr wrap="square" rtlCol="0">
            <a:spAutoFit/>
          </a:bodyPr>
          <a:lstStyle/>
          <a:p>
            <a:r>
              <a:rPr lang="en-US" dirty="0" err="1" smtClean="0"/>
              <a:t>F</a:t>
            </a:r>
            <a:r>
              <a:rPr lang="en-US" baseline="-25000" dirty="0" err="1" smtClean="0"/>
              <a:t>weight</a:t>
            </a:r>
            <a:endParaRPr lang="en-US" dirty="0"/>
          </a:p>
        </p:txBody>
      </p:sp>
      <p:cxnSp>
        <p:nvCxnSpPr>
          <p:cNvPr id="8" name="Straight Arrow Connector 7"/>
          <p:cNvCxnSpPr/>
          <p:nvPr/>
        </p:nvCxnSpPr>
        <p:spPr>
          <a:xfrm flipH="1" flipV="1">
            <a:off x="7624294" y="5550794"/>
            <a:ext cx="25757" cy="566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800044" y="5935872"/>
            <a:ext cx="888643" cy="369332"/>
          </a:xfrm>
          <a:prstGeom prst="rect">
            <a:avLst/>
          </a:prstGeom>
          <a:noFill/>
        </p:spPr>
        <p:txBody>
          <a:bodyPr wrap="square" rtlCol="0">
            <a:spAutoFit/>
          </a:bodyPr>
          <a:lstStyle/>
          <a:p>
            <a:pPr algn="r"/>
            <a:r>
              <a:rPr lang="en-US" dirty="0" err="1" smtClean="0"/>
              <a:t>F</a:t>
            </a:r>
            <a:r>
              <a:rPr lang="en-US" baseline="-25000" dirty="0" err="1" smtClean="0"/>
              <a:t>buoy</a:t>
            </a:r>
            <a:endParaRPr lang="en-US" dirty="0"/>
          </a:p>
        </p:txBody>
      </p:sp>
    </p:spTree>
    <p:extLst>
      <p:ext uri="{BB962C8B-B14F-4D97-AF65-F5344CB8AC3E}">
        <p14:creationId xmlns:p14="http://schemas.microsoft.com/office/powerpoint/2010/main" val="412708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smtClean="0"/>
                  <a:t>Case One: it floats!		</a:t>
                </a:r>
                <a:r>
                  <a:rPr lang="en-US" dirty="0" err="1" smtClean="0"/>
                  <a:t>F</a:t>
                </a:r>
                <a:r>
                  <a:rPr lang="en-US" baseline="-25000" dirty="0" err="1" smtClean="0"/>
                  <a:t>buoy</a:t>
                </a:r>
                <a:r>
                  <a:rPr lang="en-US" baseline="-25000" dirty="0" smtClean="0"/>
                  <a:t> max</a:t>
                </a:r>
                <a14:m>
                  <m:oMath xmlns:m="http://schemas.openxmlformats.org/officeDocument/2006/math">
                    <m:r>
                      <a:rPr lang="en-US" i="1" smtClean="0">
                        <a:latin typeface="Cambria Math" panose="02040503050406030204" pitchFamily="18" charset="0"/>
                        <a:ea typeface="Cambria Math" panose="02040503050406030204" pitchFamily="18" charset="0"/>
                      </a:rPr>
                      <m:t>&gt;</m:t>
                    </m:r>
                  </m:oMath>
                </a14:m>
                <a:r>
                  <a:rPr lang="en-US" dirty="0" smtClean="0"/>
                  <a:t>F</a:t>
                </a:r>
                <a:r>
                  <a:rPr lang="en-US" baseline="-25000" dirty="0"/>
                  <a:t>g</a:t>
                </a:r>
                <a:r>
                  <a:rPr lang="en-US" baseline="-25000" dirty="0" smtClean="0"/>
                  <a:t>ravity</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3009"/>
                </a:stretch>
              </a:blipFill>
            </p:spPr>
            <p:txBody>
              <a:bodyPr/>
              <a:lstStyle/>
              <a:p>
                <a:r>
                  <a:rPr lang="en-US">
                    <a:noFill/>
                  </a:rPr>
                  <a:t> </a:t>
                </a:r>
              </a:p>
            </p:txBody>
          </p:sp>
        </mc:Fallback>
      </mc:AlternateContent>
      <p:sp>
        <p:nvSpPr>
          <p:cNvPr id="3" name="Content Placeholder 2"/>
          <p:cNvSpPr>
            <a:spLocks noGrp="1"/>
          </p:cNvSpPr>
          <p:nvPr>
            <p:ph idx="1"/>
          </p:nvPr>
        </p:nvSpPr>
        <p:spPr>
          <a:xfrm>
            <a:off x="901035" y="2109559"/>
            <a:ext cx="9720073" cy="4023360"/>
          </a:xfrm>
        </p:spPr>
        <p:txBody>
          <a:bodyPr/>
          <a:lstStyle/>
          <a:p>
            <a:r>
              <a:rPr lang="en-US" dirty="0" smtClean="0"/>
              <a:t>As we established previously, shape and size matter. The maximum buoyant force on an object depends on the shape; better weight distribution through increased surface area yields more places for the fluid to push back, thus increasing the buoyant force. </a:t>
            </a:r>
            <a:endParaRPr lang="en-US" dirty="0"/>
          </a:p>
        </p:txBody>
      </p:sp>
      <p:grpSp>
        <p:nvGrpSpPr>
          <p:cNvPr id="4096" name="Group 4095"/>
          <p:cNvGrpSpPr/>
          <p:nvPr/>
        </p:nvGrpSpPr>
        <p:grpSpPr>
          <a:xfrm>
            <a:off x="1643489" y="3389123"/>
            <a:ext cx="5233182" cy="2934188"/>
            <a:chOff x="5239521" y="3612523"/>
            <a:chExt cx="5233182" cy="2934188"/>
          </a:xfrm>
        </p:grpSpPr>
        <p:sp>
          <p:nvSpPr>
            <p:cNvPr id="21" name="Rectangle 20"/>
            <p:cNvSpPr/>
            <p:nvPr/>
          </p:nvSpPr>
          <p:spPr>
            <a:xfrm>
              <a:off x="5884164" y="4038361"/>
              <a:ext cx="3528811" cy="3667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84164" y="3612523"/>
              <a:ext cx="3528811" cy="33485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 N</a:t>
              </a:r>
              <a:endParaRPr lang="en-US" dirty="0"/>
            </a:p>
          </p:txBody>
        </p:sp>
        <p:sp>
          <p:nvSpPr>
            <p:cNvPr id="7" name="Freeform 6"/>
            <p:cNvSpPr/>
            <p:nvPr/>
          </p:nvSpPr>
          <p:spPr>
            <a:xfrm>
              <a:off x="5239521" y="3937906"/>
              <a:ext cx="5233182" cy="309490"/>
            </a:xfrm>
            <a:custGeom>
              <a:avLst/>
              <a:gdLst>
                <a:gd name="connsiteX0" fmla="*/ 0 w 5233182"/>
                <a:gd name="connsiteY0" fmla="*/ 0 h 309490"/>
                <a:gd name="connsiteX1" fmla="*/ 520505 w 5233182"/>
                <a:gd name="connsiteY1" fmla="*/ 98474 h 309490"/>
                <a:gd name="connsiteX2" fmla="*/ 534572 w 5233182"/>
                <a:gd name="connsiteY2" fmla="*/ 56271 h 309490"/>
                <a:gd name="connsiteX3" fmla="*/ 562708 w 5233182"/>
                <a:gd name="connsiteY3" fmla="*/ 28136 h 309490"/>
                <a:gd name="connsiteX4" fmla="*/ 647114 w 5233182"/>
                <a:gd name="connsiteY4" fmla="*/ 98474 h 309490"/>
                <a:gd name="connsiteX5" fmla="*/ 675249 w 5233182"/>
                <a:gd name="connsiteY5" fmla="*/ 126610 h 309490"/>
                <a:gd name="connsiteX6" fmla="*/ 759656 w 5233182"/>
                <a:gd name="connsiteY6" fmla="*/ 154745 h 309490"/>
                <a:gd name="connsiteX7" fmla="*/ 801859 w 5233182"/>
                <a:gd name="connsiteY7" fmla="*/ 168813 h 309490"/>
                <a:gd name="connsiteX8" fmla="*/ 844062 w 5233182"/>
                <a:gd name="connsiteY8" fmla="*/ 225083 h 309490"/>
                <a:gd name="connsiteX9" fmla="*/ 928468 w 5233182"/>
                <a:gd name="connsiteY9" fmla="*/ 225083 h 309490"/>
                <a:gd name="connsiteX10" fmla="*/ 970671 w 5233182"/>
                <a:gd name="connsiteY10" fmla="*/ 196948 h 309490"/>
                <a:gd name="connsiteX11" fmla="*/ 1041009 w 5233182"/>
                <a:gd name="connsiteY11" fmla="*/ 140677 h 309490"/>
                <a:gd name="connsiteX12" fmla="*/ 1111348 w 5233182"/>
                <a:gd name="connsiteY12" fmla="*/ 84406 h 309490"/>
                <a:gd name="connsiteX13" fmla="*/ 1195754 w 5233182"/>
                <a:gd name="connsiteY13" fmla="*/ 56271 h 309490"/>
                <a:gd name="connsiteX14" fmla="*/ 1252025 w 5233182"/>
                <a:gd name="connsiteY14" fmla="*/ 112542 h 309490"/>
                <a:gd name="connsiteX15" fmla="*/ 1336431 w 5233182"/>
                <a:gd name="connsiteY15" fmla="*/ 154745 h 309490"/>
                <a:gd name="connsiteX16" fmla="*/ 1406769 w 5233182"/>
                <a:gd name="connsiteY16" fmla="*/ 211016 h 309490"/>
                <a:gd name="connsiteX17" fmla="*/ 1505243 w 5233182"/>
                <a:gd name="connsiteY17" fmla="*/ 253219 h 309490"/>
                <a:gd name="connsiteX18" fmla="*/ 1688123 w 5233182"/>
                <a:gd name="connsiteY18" fmla="*/ 239151 h 309490"/>
                <a:gd name="connsiteX19" fmla="*/ 1800665 w 5233182"/>
                <a:gd name="connsiteY19" fmla="*/ 154745 h 309490"/>
                <a:gd name="connsiteX20" fmla="*/ 1871003 w 5233182"/>
                <a:gd name="connsiteY20" fmla="*/ 98474 h 309490"/>
                <a:gd name="connsiteX21" fmla="*/ 1997612 w 5233182"/>
                <a:gd name="connsiteY21" fmla="*/ 126610 h 309490"/>
                <a:gd name="connsiteX22" fmla="*/ 2053883 w 5233182"/>
                <a:gd name="connsiteY22" fmla="*/ 154745 h 309490"/>
                <a:gd name="connsiteX23" fmla="*/ 2152357 w 5233182"/>
                <a:gd name="connsiteY23" fmla="*/ 168813 h 309490"/>
                <a:gd name="connsiteX24" fmla="*/ 2222696 w 5233182"/>
                <a:gd name="connsiteY24" fmla="*/ 154745 h 309490"/>
                <a:gd name="connsiteX25" fmla="*/ 2264899 w 5233182"/>
                <a:gd name="connsiteY25" fmla="*/ 126610 h 309490"/>
                <a:gd name="connsiteX26" fmla="*/ 2307102 w 5233182"/>
                <a:gd name="connsiteY26" fmla="*/ 112542 h 309490"/>
                <a:gd name="connsiteX27" fmla="*/ 2335237 w 5233182"/>
                <a:gd name="connsiteY27" fmla="*/ 84406 h 309490"/>
                <a:gd name="connsiteX28" fmla="*/ 2363372 w 5233182"/>
                <a:gd name="connsiteY28" fmla="*/ 42203 h 309490"/>
                <a:gd name="connsiteX29" fmla="*/ 2405576 w 5233182"/>
                <a:gd name="connsiteY29" fmla="*/ 28136 h 309490"/>
                <a:gd name="connsiteX30" fmla="*/ 2419643 w 5233182"/>
                <a:gd name="connsiteY30" fmla="*/ 70339 h 309490"/>
                <a:gd name="connsiteX31" fmla="*/ 2475914 w 5233182"/>
                <a:gd name="connsiteY31" fmla="*/ 168813 h 309490"/>
                <a:gd name="connsiteX32" fmla="*/ 2518117 w 5233182"/>
                <a:gd name="connsiteY32" fmla="*/ 211016 h 309490"/>
                <a:gd name="connsiteX33" fmla="*/ 2560320 w 5233182"/>
                <a:gd name="connsiteY33" fmla="*/ 225083 h 309490"/>
                <a:gd name="connsiteX34" fmla="*/ 2644726 w 5233182"/>
                <a:gd name="connsiteY34" fmla="*/ 267286 h 309490"/>
                <a:gd name="connsiteX35" fmla="*/ 2715065 w 5233182"/>
                <a:gd name="connsiteY35" fmla="*/ 253219 h 309490"/>
                <a:gd name="connsiteX36" fmla="*/ 2771336 w 5233182"/>
                <a:gd name="connsiteY36" fmla="*/ 196948 h 309490"/>
                <a:gd name="connsiteX37" fmla="*/ 2855742 w 5233182"/>
                <a:gd name="connsiteY37" fmla="*/ 126610 h 309490"/>
                <a:gd name="connsiteX38" fmla="*/ 2897945 w 5233182"/>
                <a:gd name="connsiteY38" fmla="*/ 112542 h 309490"/>
                <a:gd name="connsiteX39" fmla="*/ 2940148 w 5233182"/>
                <a:gd name="connsiteY39" fmla="*/ 154745 h 309490"/>
                <a:gd name="connsiteX40" fmla="*/ 3094892 w 5233182"/>
                <a:gd name="connsiteY40" fmla="*/ 225083 h 309490"/>
                <a:gd name="connsiteX41" fmla="*/ 3137096 w 5233182"/>
                <a:gd name="connsiteY41" fmla="*/ 239151 h 309490"/>
                <a:gd name="connsiteX42" fmla="*/ 3179299 w 5233182"/>
                <a:gd name="connsiteY42" fmla="*/ 253219 h 309490"/>
                <a:gd name="connsiteX43" fmla="*/ 3474720 w 5233182"/>
                <a:gd name="connsiteY43" fmla="*/ 239151 h 309490"/>
                <a:gd name="connsiteX44" fmla="*/ 3530991 w 5233182"/>
                <a:gd name="connsiteY44" fmla="*/ 168813 h 309490"/>
                <a:gd name="connsiteX45" fmla="*/ 3573194 w 5233182"/>
                <a:gd name="connsiteY45" fmla="*/ 140677 h 309490"/>
                <a:gd name="connsiteX46" fmla="*/ 3601329 w 5233182"/>
                <a:gd name="connsiteY46" fmla="*/ 98474 h 309490"/>
                <a:gd name="connsiteX47" fmla="*/ 3671668 w 5233182"/>
                <a:gd name="connsiteY47" fmla="*/ 112542 h 309490"/>
                <a:gd name="connsiteX48" fmla="*/ 3713871 w 5233182"/>
                <a:gd name="connsiteY48" fmla="*/ 126610 h 309490"/>
                <a:gd name="connsiteX49" fmla="*/ 3784209 w 5233182"/>
                <a:gd name="connsiteY49" fmla="*/ 140677 h 309490"/>
                <a:gd name="connsiteX50" fmla="*/ 3995225 w 5233182"/>
                <a:gd name="connsiteY50" fmla="*/ 154745 h 309490"/>
                <a:gd name="connsiteX51" fmla="*/ 4079631 w 5233182"/>
                <a:gd name="connsiteY51" fmla="*/ 126610 h 309490"/>
                <a:gd name="connsiteX52" fmla="*/ 4107766 w 5233182"/>
                <a:gd name="connsiteY52" fmla="*/ 168813 h 309490"/>
                <a:gd name="connsiteX53" fmla="*/ 4192172 w 5233182"/>
                <a:gd name="connsiteY53" fmla="*/ 196948 h 309490"/>
                <a:gd name="connsiteX54" fmla="*/ 4290646 w 5233182"/>
                <a:gd name="connsiteY54" fmla="*/ 225083 h 309490"/>
                <a:gd name="connsiteX55" fmla="*/ 4332849 w 5233182"/>
                <a:gd name="connsiteY55" fmla="*/ 211016 h 309490"/>
                <a:gd name="connsiteX56" fmla="*/ 4389120 w 5233182"/>
                <a:gd name="connsiteY56" fmla="*/ 196948 h 309490"/>
                <a:gd name="connsiteX57" fmla="*/ 4473526 w 5233182"/>
                <a:gd name="connsiteY57" fmla="*/ 168813 h 309490"/>
                <a:gd name="connsiteX58" fmla="*/ 4557932 w 5233182"/>
                <a:gd name="connsiteY58" fmla="*/ 211016 h 309490"/>
                <a:gd name="connsiteX59" fmla="*/ 4600136 w 5233182"/>
                <a:gd name="connsiteY59" fmla="*/ 253219 h 309490"/>
                <a:gd name="connsiteX60" fmla="*/ 4656406 w 5233182"/>
                <a:gd name="connsiteY60" fmla="*/ 267286 h 309490"/>
                <a:gd name="connsiteX61" fmla="*/ 4740812 w 5233182"/>
                <a:gd name="connsiteY61" fmla="*/ 295422 h 309490"/>
                <a:gd name="connsiteX62" fmla="*/ 4783016 w 5233182"/>
                <a:gd name="connsiteY62" fmla="*/ 309490 h 309490"/>
                <a:gd name="connsiteX63" fmla="*/ 4951828 w 5233182"/>
                <a:gd name="connsiteY63" fmla="*/ 295422 h 309490"/>
                <a:gd name="connsiteX64" fmla="*/ 4979963 w 5233182"/>
                <a:gd name="connsiteY64" fmla="*/ 267286 h 309490"/>
                <a:gd name="connsiteX65" fmla="*/ 5106572 w 5233182"/>
                <a:gd name="connsiteY65" fmla="*/ 225083 h 309490"/>
                <a:gd name="connsiteX66" fmla="*/ 5219114 w 5233182"/>
                <a:gd name="connsiteY66" fmla="*/ 140677 h 309490"/>
                <a:gd name="connsiteX67" fmla="*/ 5233182 w 5233182"/>
                <a:gd name="connsiteY67" fmla="*/ 112542 h 30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233182" h="309490">
                  <a:moveTo>
                    <a:pt x="0" y="0"/>
                  </a:moveTo>
                  <a:cubicBezTo>
                    <a:pt x="173502" y="32825"/>
                    <a:pt x="344896" y="79989"/>
                    <a:pt x="520505" y="98474"/>
                  </a:cubicBezTo>
                  <a:cubicBezTo>
                    <a:pt x="535252" y="100026"/>
                    <a:pt x="526943" y="68986"/>
                    <a:pt x="534572" y="56271"/>
                  </a:cubicBezTo>
                  <a:cubicBezTo>
                    <a:pt x="541396" y="44898"/>
                    <a:pt x="553329" y="37514"/>
                    <a:pt x="562708" y="28136"/>
                  </a:cubicBezTo>
                  <a:cubicBezTo>
                    <a:pt x="662966" y="128394"/>
                    <a:pt x="549180" y="20126"/>
                    <a:pt x="647114" y="98474"/>
                  </a:cubicBezTo>
                  <a:cubicBezTo>
                    <a:pt x="657471" y="106760"/>
                    <a:pt x="663386" y="120679"/>
                    <a:pt x="675249" y="126610"/>
                  </a:cubicBezTo>
                  <a:cubicBezTo>
                    <a:pt x="701775" y="139873"/>
                    <a:pt x="731520" y="145367"/>
                    <a:pt x="759656" y="154745"/>
                  </a:cubicBezTo>
                  <a:lnTo>
                    <a:pt x="801859" y="168813"/>
                  </a:lnTo>
                  <a:cubicBezTo>
                    <a:pt x="815927" y="187570"/>
                    <a:pt x="826050" y="210073"/>
                    <a:pt x="844062" y="225083"/>
                  </a:cubicBezTo>
                  <a:cubicBezTo>
                    <a:pt x="872198" y="248530"/>
                    <a:pt x="900332" y="239151"/>
                    <a:pt x="928468" y="225083"/>
                  </a:cubicBezTo>
                  <a:cubicBezTo>
                    <a:pt x="943590" y="217522"/>
                    <a:pt x="956603" y="206326"/>
                    <a:pt x="970671" y="196948"/>
                  </a:cubicBezTo>
                  <a:cubicBezTo>
                    <a:pt x="1026706" y="112895"/>
                    <a:pt x="965511" y="185976"/>
                    <a:pt x="1041009" y="140677"/>
                  </a:cubicBezTo>
                  <a:cubicBezTo>
                    <a:pt x="1124522" y="90570"/>
                    <a:pt x="1002758" y="132668"/>
                    <a:pt x="1111348" y="84406"/>
                  </a:cubicBezTo>
                  <a:cubicBezTo>
                    <a:pt x="1138449" y="72361"/>
                    <a:pt x="1195754" y="56271"/>
                    <a:pt x="1195754" y="56271"/>
                  </a:cubicBezTo>
                  <a:cubicBezTo>
                    <a:pt x="1287834" y="86965"/>
                    <a:pt x="1197459" y="44335"/>
                    <a:pt x="1252025" y="112542"/>
                  </a:cubicBezTo>
                  <a:cubicBezTo>
                    <a:pt x="1278901" y="146137"/>
                    <a:pt x="1302452" y="137756"/>
                    <a:pt x="1336431" y="154745"/>
                  </a:cubicBezTo>
                  <a:cubicBezTo>
                    <a:pt x="1438651" y="205855"/>
                    <a:pt x="1328255" y="158673"/>
                    <a:pt x="1406769" y="211016"/>
                  </a:cubicBezTo>
                  <a:cubicBezTo>
                    <a:pt x="1441533" y="234192"/>
                    <a:pt x="1467732" y="240715"/>
                    <a:pt x="1505243" y="253219"/>
                  </a:cubicBezTo>
                  <a:cubicBezTo>
                    <a:pt x="1566203" y="248530"/>
                    <a:pt x="1627455" y="246735"/>
                    <a:pt x="1688123" y="239151"/>
                  </a:cubicBezTo>
                  <a:cubicBezTo>
                    <a:pt x="1755694" y="230704"/>
                    <a:pt x="1733454" y="199552"/>
                    <a:pt x="1800665" y="154745"/>
                  </a:cubicBezTo>
                  <a:cubicBezTo>
                    <a:pt x="1853904" y="119253"/>
                    <a:pt x="1830913" y="138565"/>
                    <a:pt x="1871003" y="98474"/>
                  </a:cubicBezTo>
                  <a:cubicBezTo>
                    <a:pt x="1890106" y="102295"/>
                    <a:pt x="1974904" y="118095"/>
                    <a:pt x="1997612" y="126610"/>
                  </a:cubicBezTo>
                  <a:cubicBezTo>
                    <a:pt x="2017248" y="133973"/>
                    <a:pt x="2033651" y="149227"/>
                    <a:pt x="2053883" y="154745"/>
                  </a:cubicBezTo>
                  <a:cubicBezTo>
                    <a:pt x="2085873" y="163469"/>
                    <a:pt x="2119532" y="164124"/>
                    <a:pt x="2152357" y="168813"/>
                  </a:cubicBezTo>
                  <a:cubicBezTo>
                    <a:pt x="2175803" y="164124"/>
                    <a:pt x="2200308" y="163141"/>
                    <a:pt x="2222696" y="154745"/>
                  </a:cubicBezTo>
                  <a:cubicBezTo>
                    <a:pt x="2238527" y="148809"/>
                    <a:pt x="2249777" y="134171"/>
                    <a:pt x="2264899" y="126610"/>
                  </a:cubicBezTo>
                  <a:cubicBezTo>
                    <a:pt x="2278162" y="119978"/>
                    <a:pt x="2293034" y="117231"/>
                    <a:pt x="2307102" y="112542"/>
                  </a:cubicBezTo>
                  <a:cubicBezTo>
                    <a:pt x="2316480" y="103163"/>
                    <a:pt x="2326952" y="94763"/>
                    <a:pt x="2335237" y="84406"/>
                  </a:cubicBezTo>
                  <a:cubicBezTo>
                    <a:pt x="2345799" y="71204"/>
                    <a:pt x="2350170" y="52765"/>
                    <a:pt x="2363372" y="42203"/>
                  </a:cubicBezTo>
                  <a:cubicBezTo>
                    <a:pt x="2374951" y="32940"/>
                    <a:pt x="2391508" y="32825"/>
                    <a:pt x="2405576" y="28136"/>
                  </a:cubicBezTo>
                  <a:cubicBezTo>
                    <a:pt x="2410265" y="42204"/>
                    <a:pt x="2413802" y="56709"/>
                    <a:pt x="2419643" y="70339"/>
                  </a:cubicBezTo>
                  <a:cubicBezTo>
                    <a:pt x="2431782" y="98664"/>
                    <a:pt x="2455139" y="143883"/>
                    <a:pt x="2475914" y="168813"/>
                  </a:cubicBezTo>
                  <a:cubicBezTo>
                    <a:pt x="2488650" y="184097"/>
                    <a:pt x="2501564" y="199981"/>
                    <a:pt x="2518117" y="211016"/>
                  </a:cubicBezTo>
                  <a:cubicBezTo>
                    <a:pt x="2530455" y="219241"/>
                    <a:pt x="2546252" y="220394"/>
                    <a:pt x="2560320" y="225083"/>
                  </a:cubicBezTo>
                  <a:cubicBezTo>
                    <a:pt x="2581659" y="239310"/>
                    <a:pt x="2615603" y="267286"/>
                    <a:pt x="2644726" y="267286"/>
                  </a:cubicBezTo>
                  <a:cubicBezTo>
                    <a:pt x="2668637" y="267286"/>
                    <a:pt x="2691619" y="257908"/>
                    <a:pt x="2715065" y="253219"/>
                  </a:cubicBezTo>
                  <a:lnTo>
                    <a:pt x="2771336" y="196948"/>
                  </a:lnTo>
                  <a:cubicBezTo>
                    <a:pt x="2802449" y="165835"/>
                    <a:pt x="2816570" y="146196"/>
                    <a:pt x="2855742" y="126610"/>
                  </a:cubicBezTo>
                  <a:cubicBezTo>
                    <a:pt x="2869005" y="119978"/>
                    <a:pt x="2883877" y="117231"/>
                    <a:pt x="2897945" y="112542"/>
                  </a:cubicBezTo>
                  <a:cubicBezTo>
                    <a:pt x="2912013" y="126610"/>
                    <a:pt x="2924232" y="142808"/>
                    <a:pt x="2940148" y="154745"/>
                  </a:cubicBezTo>
                  <a:cubicBezTo>
                    <a:pt x="3001441" y="200715"/>
                    <a:pt x="3021941" y="200766"/>
                    <a:pt x="3094892" y="225083"/>
                  </a:cubicBezTo>
                  <a:lnTo>
                    <a:pt x="3137096" y="239151"/>
                  </a:lnTo>
                  <a:lnTo>
                    <a:pt x="3179299" y="253219"/>
                  </a:lnTo>
                  <a:cubicBezTo>
                    <a:pt x="3277773" y="248530"/>
                    <a:pt x="3376963" y="251902"/>
                    <a:pt x="3474720" y="239151"/>
                  </a:cubicBezTo>
                  <a:cubicBezTo>
                    <a:pt x="3490732" y="237063"/>
                    <a:pt x="3526195" y="173610"/>
                    <a:pt x="3530991" y="168813"/>
                  </a:cubicBezTo>
                  <a:cubicBezTo>
                    <a:pt x="3542946" y="156858"/>
                    <a:pt x="3559126" y="150056"/>
                    <a:pt x="3573194" y="140677"/>
                  </a:cubicBezTo>
                  <a:cubicBezTo>
                    <a:pt x="3582572" y="126609"/>
                    <a:pt x="3585072" y="103119"/>
                    <a:pt x="3601329" y="98474"/>
                  </a:cubicBezTo>
                  <a:cubicBezTo>
                    <a:pt x="3624320" y="91905"/>
                    <a:pt x="3648471" y="106743"/>
                    <a:pt x="3671668" y="112542"/>
                  </a:cubicBezTo>
                  <a:cubicBezTo>
                    <a:pt x="3686054" y="116139"/>
                    <a:pt x="3699485" y="123014"/>
                    <a:pt x="3713871" y="126610"/>
                  </a:cubicBezTo>
                  <a:cubicBezTo>
                    <a:pt x="3737067" y="132409"/>
                    <a:pt x="3760763" y="135988"/>
                    <a:pt x="3784209" y="140677"/>
                  </a:cubicBezTo>
                  <a:cubicBezTo>
                    <a:pt x="3877812" y="187479"/>
                    <a:pt x="3841808" y="181818"/>
                    <a:pt x="3995225" y="154745"/>
                  </a:cubicBezTo>
                  <a:cubicBezTo>
                    <a:pt x="4024431" y="149591"/>
                    <a:pt x="4079631" y="126610"/>
                    <a:pt x="4079631" y="126610"/>
                  </a:cubicBezTo>
                  <a:cubicBezTo>
                    <a:pt x="4089009" y="140678"/>
                    <a:pt x="4093429" y="159852"/>
                    <a:pt x="4107766" y="168813"/>
                  </a:cubicBezTo>
                  <a:cubicBezTo>
                    <a:pt x="4132915" y="184531"/>
                    <a:pt x="4163400" y="189755"/>
                    <a:pt x="4192172" y="196948"/>
                  </a:cubicBezTo>
                  <a:cubicBezTo>
                    <a:pt x="4262829" y="214613"/>
                    <a:pt x="4230101" y="204902"/>
                    <a:pt x="4290646" y="225083"/>
                  </a:cubicBezTo>
                  <a:cubicBezTo>
                    <a:pt x="4304714" y="220394"/>
                    <a:pt x="4318591" y="215090"/>
                    <a:pt x="4332849" y="211016"/>
                  </a:cubicBezTo>
                  <a:cubicBezTo>
                    <a:pt x="4351439" y="205705"/>
                    <a:pt x="4370601" y="202504"/>
                    <a:pt x="4389120" y="196948"/>
                  </a:cubicBezTo>
                  <a:cubicBezTo>
                    <a:pt x="4417526" y="188426"/>
                    <a:pt x="4473526" y="168813"/>
                    <a:pt x="4473526" y="168813"/>
                  </a:cubicBezTo>
                  <a:cubicBezTo>
                    <a:pt x="4515826" y="182912"/>
                    <a:pt x="4521569" y="180713"/>
                    <a:pt x="4557932" y="211016"/>
                  </a:cubicBezTo>
                  <a:cubicBezTo>
                    <a:pt x="4573216" y="223752"/>
                    <a:pt x="4582862" y="243348"/>
                    <a:pt x="4600136" y="253219"/>
                  </a:cubicBezTo>
                  <a:cubicBezTo>
                    <a:pt x="4616923" y="262811"/>
                    <a:pt x="4637888" y="261730"/>
                    <a:pt x="4656406" y="267286"/>
                  </a:cubicBezTo>
                  <a:cubicBezTo>
                    <a:pt x="4684813" y="275808"/>
                    <a:pt x="4712677" y="286043"/>
                    <a:pt x="4740812" y="295422"/>
                  </a:cubicBezTo>
                  <a:lnTo>
                    <a:pt x="4783016" y="309490"/>
                  </a:lnTo>
                  <a:cubicBezTo>
                    <a:pt x="4839287" y="304801"/>
                    <a:pt x="4896616" y="307253"/>
                    <a:pt x="4951828" y="295422"/>
                  </a:cubicBezTo>
                  <a:cubicBezTo>
                    <a:pt x="4964797" y="292643"/>
                    <a:pt x="4968447" y="273866"/>
                    <a:pt x="4979963" y="267286"/>
                  </a:cubicBezTo>
                  <a:cubicBezTo>
                    <a:pt x="5021161" y="243744"/>
                    <a:pt x="5061859" y="236262"/>
                    <a:pt x="5106572" y="225083"/>
                  </a:cubicBezTo>
                  <a:cubicBezTo>
                    <a:pt x="5135678" y="205680"/>
                    <a:pt x="5193088" y="175378"/>
                    <a:pt x="5219114" y="140677"/>
                  </a:cubicBezTo>
                  <a:cubicBezTo>
                    <a:pt x="5225405" y="132289"/>
                    <a:pt x="5228493" y="121920"/>
                    <a:pt x="5233182" y="112542"/>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7623699" y="4484049"/>
              <a:ext cx="844062" cy="8363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6547508" y="5346382"/>
              <a:ext cx="3840506" cy="1200329"/>
            </a:xfrm>
            <a:prstGeom prst="rect">
              <a:avLst/>
            </a:prstGeom>
            <a:noFill/>
          </p:spPr>
          <p:txBody>
            <a:bodyPr wrap="square" rtlCol="0">
              <a:spAutoFit/>
            </a:bodyPr>
            <a:lstStyle/>
            <a:p>
              <a:r>
                <a:rPr lang="en-US" dirty="0" smtClean="0"/>
                <a:t>This shape has a large surface area in contact with the water allowing a large column to resist it. This creates a large buoyant force. </a:t>
              </a:r>
              <a:endParaRPr lang="en-US" dirty="0"/>
            </a:p>
          </p:txBody>
        </p:sp>
      </p:grpSp>
      <p:pic>
        <p:nvPicPr>
          <p:cNvPr id="4100" name="Picture 4" descr="http://images.all-free-download.com/images/graphicthumb/green_check_mark_clip_art_93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591" y="3412051"/>
            <a:ext cx="790956"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40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6564" y="4373414"/>
            <a:ext cx="2324100" cy="1971675"/>
          </a:xfrm>
          <a:prstGeom prst="rect">
            <a:avLst/>
          </a:prstGeom>
        </p:spPr>
      </p:pic>
      <p:sp>
        <p:nvSpPr>
          <p:cNvPr id="4098" name="TextBox 4097"/>
          <p:cNvSpPr txBox="1"/>
          <p:nvPr/>
        </p:nvSpPr>
        <p:spPr>
          <a:xfrm>
            <a:off x="9068303" y="3814961"/>
            <a:ext cx="1832212" cy="369332"/>
          </a:xfrm>
          <a:prstGeom prst="rect">
            <a:avLst/>
          </a:prstGeom>
          <a:noFill/>
        </p:spPr>
        <p:txBody>
          <a:bodyPr wrap="square" rtlCol="0">
            <a:spAutoFit/>
          </a:bodyPr>
          <a:lstStyle/>
          <a:p>
            <a:r>
              <a:rPr lang="en-US" dirty="0" smtClean="0"/>
              <a:t>…like a raft</a:t>
            </a:r>
            <a:endParaRPr lang="en-US" dirty="0"/>
          </a:p>
        </p:txBody>
      </p:sp>
    </p:spTree>
    <p:extLst>
      <p:ext uri="{BB962C8B-B14F-4D97-AF65-F5344CB8AC3E}">
        <p14:creationId xmlns:p14="http://schemas.microsoft.com/office/powerpoint/2010/main" val="37618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smtClean="0"/>
                  <a:t>Case Two: it sinks		</a:t>
                </a:r>
                <a:r>
                  <a:rPr lang="en-US" dirty="0" err="1" smtClean="0"/>
                  <a:t>F</a:t>
                </a:r>
                <a:r>
                  <a:rPr lang="en-US" baseline="-25000" dirty="0" err="1" smtClean="0"/>
                  <a:t>buoy</a:t>
                </a:r>
                <a:r>
                  <a:rPr lang="en-US" baseline="-25000" dirty="0" smtClean="0"/>
                  <a:t> max</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&lt;</m:t>
                    </m:r>
                  </m:oMath>
                </a14:m>
                <a:r>
                  <a:rPr lang="en-US" dirty="0" smtClean="0"/>
                  <a:t>F</a:t>
                </a:r>
                <a:r>
                  <a:rPr lang="en-US" baseline="-25000" dirty="0" smtClean="0"/>
                  <a:t>gravity</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3009"/>
                </a:stretch>
              </a:blipFill>
            </p:spPr>
            <p:txBody>
              <a:bodyPr/>
              <a:lstStyle/>
              <a:p>
                <a:r>
                  <a:rPr lang="en-US">
                    <a:noFill/>
                  </a:rPr>
                  <a:t> </a:t>
                </a:r>
              </a:p>
            </p:txBody>
          </p:sp>
        </mc:Fallback>
      </mc:AlternateContent>
      <p:grpSp>
        <p:nvGrpSpPr>
          <p:cNvPr id="4" name="Group 3"/>
          <p:cNvGrpSpPr/>
          <p:nvPr/>
        </p:nvGrpSpPr>
        <p:grpSpPr>
          <a:xfrm>
            <a:off x="3151265" y="2084832"/>
            <a:ext cx="4937658" cy="3795463"/>
            <a:chOff x="1210614" y="3275961"/>
            <a:chExt cx="4028907" cy="3261447"/>
          </a:xfrm>
        </p:grpSpPr>
        <p:sp>
          <p:nvSpPr>
            <p:cNvPr id="5" name="Rectangle 4"/>
            <p:cNvSpPr/>
            <p:nvPr/>
          </p:nvSpPr>
          <p:spPr>
            <a:xfrm>
              <a:off x="2583600" y="4788005"/>
              <a:ext cx="592428" cy="26728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83600" y="3275961"/>
              <a:ext cx="592428" cy="1365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p>
            <a:p>
              <a:pPr algn="ctr"/>
              <a:r>
                <a:rPr lang="en-US" dirty="0"/>
                <a:t>N</a:t>
              </a:r>
            </a:p>
          </p:txBody>
        </p:sp>
        <p:sp>
          <p:nvSpPr>
            <p:cNvPr id="7" name="Freeform 6"/>
            <p:cNvSpPr/>
            <p:nvPr/>
          </p:nvSpPr>
          <p:spPr>
            <a:xfrm>
              <a:off x="1210614" y="4559280"/>
              <a:ext cx="3618963" cy="348688"/>
            </a:xfrm>
            <a:custGeom>
              <a:avLst/>
              <a:gdLst>
                <a:gd name="connsiteX0" fmla="*/ 0 w 3618963"/>
                <a:gd name="connsiteY0" fmla="*/ 141667 h 348688"/>
                <a:gd name="connsiteX1" fmla="*/ 77273 w 3618963"/>
                <a:gd name="connsiteY1" fmla="*/ 180304 h 348688"/>
                <a:gd name="connsiteX2" fmla="*/ 167425 w 3618963"/>
                <a:gd name="connsiteY2" fmla="*/ 270456 h 348688"/>
                <a:gd name="connsiteX3" fmla="*/ 321972 w 3618963"/>
                <a:gd name="connsiteY3" fmla="*/ 231819 h 348688"/>
                <a:gd name="connsiteX4" fmla="*/ 425003 w 3618963"/>
                <a:gd name="connsiteY4" fmla="*/ 193183 h 348688"/>
                <a:gd name="connsiteX5" fmla="*/ 463640 w 3618963"/>
                <a:gd name="connsiteY5" fmla="*/ 167425 h 348688"/>
                <a:gd name="connsiteX6" fmla="*/ 553792 w 3618963"/>
                <a:gd name="connsiteY6" fmla="*/ 128788 h 348688"/>
                <a:gd name="connsiteX7" fmla="*/ 618186 w 3618963"/>
                <a:gd name="connsiteY7" fmla="*/ 51515 h 348688"/>
                <a:gd name="connsiteX8" fmla="*/ 656823 w 3618963"/>
                <a:gd name="connsiteY8" fmla="*/ 64394 h 348688"/>
                <a:gd name="connsiteX9" fmla="*/ 695459 w 3618963"/>
                <a:gd name="connsiteY9" fmla="*/ 103031 h 348688"/>
                <a:gd name="connsiteX10" fmla="*/ 721217 w 3618963"/>
                <a:gd name="connsiteY10" fmla="*/ 141667 h 348688"/>
                <a:gd name="connsiteX11" fmla="*/ 759854 w 3618963"/>
                <a:gd name="connsiteY11" fmla="*/ 167425 h 348688"/>
                <a:gd name="connsiteX12" fmla="*/ 798490 w 3618963"/>
                <a:gd name="connsiteY12" fmla="*/ 206062 h 348688"/>
                <a:gd name="connsiteX13" fmla="*/ 940158 w 3618963"/>
                <a:gd name="connsiteY13" fmla="*/ 180304 h 348688"/>
                <a:gd name="connsiteX14" fmla="*/ 1017431 w 3618963"/>
                <a:gd name="connsiteY14" fmla="*/ 128788 h 348688"/>
                <a:gd name="connsiteX15" fmla="*/ 1056068 w 3618963"/>
                <a:gd name="connsiteY15" fmla="*/ 103031 h 348688"/>
                <a:gd name="connsiteX16" fmla="*/ 1094704 w 3618963"/>
                <a:gd name="connsiteY16" fmla="*/ 64394 h 348688"/>
                <a:gd name="connsiteX17" fmla="*/ 1146220 w 3618963"/>
                <a:gd name="connsiteY17" fmla="*/ 90152 h 348688"/>
                <a:gd name="connsiteX18" fmla="*/ 1184856 w 3618963"/>
                <a:gd name="connsiteY18" fmla="*/ 141667 h 348688"/>
                <a:gd name="connsiteX19" fmla="*/ 1275009 w 3618963"/>
                <a:gd name="connsiteY19" fmla="*/ 257577 h 348688"/>
                <a:gd name="connsiteX20" fmla="*/ 1481070 w 3618963"/>
                <a:gd name="connsiteY20" fmla="*/ 218940 h 348688"/>
                <a:gd name="connsiteX21" fmla="*/ 1558344 w 3618963"/>
                <a:gd name="connsiteY21" fmla="*/ 193183 h 348688"/>
                <a:gd name="connsiteX22" fmla="*/ 1596980 w 3618963"/>
                <a:gd name="connsiteY22" fmla="*/ 167425 h 348688"/>
                <a:gd name="connsiteX23" fmla="*/ 1674254 w 3618963"/>
                <a:gd name="connsiteY23" fmla="*/ 141667 h 348688"/>
                <a:gd name="connsiteX24" fmla="*/ 1790163 w 3618963"/>
                <a:gd name="connsiteY24" fmla="*/ 257577 h 348688"/>
                <a:gd name="connsiteX25" fmla="*/ 1880316 w 3618963"/>
                <a:gd name="connsiteY25" fmla="*/ 321971 h 348688"/>
                <a:gd name="connsiteX26" fmla="*/ 1918952 w 3618963"/>
                <a:gd name="connsiteY26" fmla="*/ 347729 h 348688"/>
                <a:gd name="connsiteX27" fmla="*/ 2021983 w 3618963"/>
                <a:gd name="connsiteY27" fmla="*/ 309093 h 348688"/>
                <a:gd name="connsiteX28" fmla="*/ 2034862 w 3618963"/>
                <a:gd name="connsiteY28" fmla="*/ 270456 h 348688"/>
                <a:gd name="connsiteX29" fmla="*/ 2112135 w 3618963"/>
                <a:gd name="connsiteY29" fmla="*/ 231819 h 348688"/>
                <a:gd name="connsiteX30" fmla="*/ 2176530 w 3618963"/>
                <a:gd name="connsiteY30" fmla="*/ 244698 h 348688"/>
                <a:gd name="connsiteX31" fmla="*/ 2215166 w 3618963"/>
                <a:gd name="connsiteY31" fmla="*/ 270456 h 348688"/>
                <a:gd name="connsiteX32" fmla="*/ 2369713 w 3618963"/>
                <a:gd name="connsiteY32" fmla="*/ 296214 h 348688"/>
                <a:gd name="connsiteX33" fmla="*/ 2408349 w 3618963"/>
                <a:gd name="connsiteY33" fmla="*/ 309093 h 348688"/>
                <a:gd name="connsiteX34" fmla="*/ 2537138 w 3618963"/>
                <a:gd name="connsiteY34" fmla="*/ 296214 h 348688"/>
                <a:gd name="connsiteX35" fmla="*/ 2614411 w 3618963"/>
                <a:gd name="connsiteY35" fmla="*/ 231819 h 348688"/>
                <a:gd name="connsiteX36" fmla="*/ 2665927 w 3618963"/>
                <a:gd name="connsiteY36" fmla="*/ 154546 h 348688"/>
                <a:gd name="connsiteX37" fmla="*/ 2743200 w 3618963"/>
                <a:gd name="connsiteY37" fmla="*/ 77273 h 348688"/>
                <a:gd name="connsiteX38" fmla="*/ 2794716 w 3618963"/>
                <a:gd name="connsiteY38" fmla="*/ 103031 h 348688"/>
                <a:gd name="connsiteX39" fmla="*/ 2833352 w 3618963"/>
                <a:gd name="connsiteY39" fmla="*/ 128788 h 348688"/>
                <a:gd name="connsiteX40" fmla="*/ 2987899 w 3618963"/>
                <a:gd name="connsiteY40" fmla="*/ 115909 h 348688"/>
                <a:gd name="connsiteX41" fmla="*/ 3065172 w 3618963"/>
                <a:gd name="connsiteY41" fmla="*/ 51515 h 348688"/>
                <a:gd name="connsiteX42" fmla="*/ 3103809 w 3618963"/>
                <a:gd name="connsiteY42" fmla="*/ 25757 h 348688"/>
                <a:gd name="connsiteX43" fmla="*/ 3168203 w 3618963"/>
                <a:gd name="connsiteY43" fmla="*/ 38636 h 348688"/>
                <a:gd name="connsiteX44" fmla="*/ 3258355 w 3618963"/>
                <a:gd name="connsiteY44" fmla="*/ 77273 h 348688"/>
                <a:gd name="connsiteX45" fmla="*/ 3374265 w 3618963"/>
                <a:gd name="connsiteY45" fmla="*/ 141667 h 348688"/>
                <a:gd name="connsiteX46" fmla="*/ 3451538 w 3618963"/>
                <a:gd name="connsiteY46" fmla="*/ 77273 h 348688"/>
                <a:gd name="connsiteX47" fmla="*/ 3528811 w 3618963"/>
                <a:gd name="connsiteY47" fmla="*/ 25757 h 348688"/>
                <a:gd name="connsiteX48" fmla="*/ 3567448 w 3618963"/>
                <a:gd name="connsiteY48" fmla="*/ 0 h 348688"/>
                <a:gd name="connsiteX49" fmla="*/ 3618963 w 3618963"/>
                <a:gd name="connsiteY49" fmla="*/ 12878 h 34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8963" h="348688">
                  <a:moveTo>
                    <a:pt x="0" y="141667"/>
                  </a:moveTo>
                  <a:cubicBezTo>
                    <a:pt x="25758" y="154546"/>
                    <a:pt x="55868" y="161039"/>
                    <a:pt x="77273" y="180304"/>
                  </a:cubicBezTo>
                  <a:cubicBezTo>
                    <a:pt x="198838" y="289712"/>
                    <a:pt x="72005" y="238648"/>
                    <a:pt x="167425" y="270456"/>
                  </a:cubicBezTo>
                  <a:cubicBezTo>
                    <a:pt x="206052" y="264018"/>
                    <a:pt x="287954" y="254497"/>
                    <a:pt x="321972" y="231819"/>
                  </a:cubicBezTo>
                  <a:cubicBezTo>
                    <a:pt x="378823" y="193920"/>
                    <a:pt x="345431" y="209098"/>
                    <a:pt x="425003" y="193183"/>
                  </a:cubicBezTo>
                  <a:cubicBezTo>
                    <a:pt x="437882" y="184597"/>
                    <a:pt x="449413" y="173522"/>
                    <a:pt x="463640" y="167425"/>
                  </a:cubicBezTo>
                  <a:cubicBezTo>
                    <a:pt x="580071" y="117525"/>
                    <a:pt x="456791" y="193455"/>
                    <a:pt x="553792" y="128788"/>
                  </a:cubicBezTo>
                  <a:cubicBezTo>
                    <a:pt x="565575" y="111113"/>
                    <a:pt x="596936" y="58598"/>
                    <a:pt x="618186" y="51515"/>
                  </a:cubicBezTo>
                  <a:lnTo>
                    <a:pt x="656823" y="64394"/>
                  </a:lnTo>
                  <a:cubicBezTo>
                    <a:pt x="669702" y="77273"/>
                    <a:pt x="683799" y="89039"/>
                    <a:pt x="695459" y="103031"/>
                  </a:cubicBezTo>
                  <a:cubicBezTo>
                    <a:pt x="705368" y="114922"/>
                    <a:pt x="710272" y="130722"/>
                    <a:pt x="721217" y="141667"/>
                  </a:cubicBezTo>
                  <a:cubicBezTo>
                    <a:pt x="732162" y="152612"/>
                    <a:pt x="747963" y="157516"/>
                    <a:pt x="759854" y="167425"/>
                  </a:cubicBezTo>
                  <a:cubicBezTo>
                    <a:pt x="773846" y="179085"/>
                    <a:pt x="785611" y="193183"/>
                    <a:pt x="798490" y="206062"/>
                  </a:cubicBezTo>
                  <a:cubicBezTo>
                    <a:pt x="820943" y="203255"/>
                    <a:pt x="905575" y="199517"/>
                    <a:pt x="940158" y="180304"/>
                  </a:cubicBezTo>
                  <a:cubicBezTo>
                    <a:pt x="967219" y="165270"/>
                    <a:pt x="991673" y="145960"/>
                    <a:pt x="1017431" y="128788"/>
                  </a:cubicBezTo>
                  <a:cubicBezTo>
                    <a:pt x="1030310" y="120202"/>
                    <a:pt x="1045123" y="113976"/>
                    <a:pt x="1056068" y="103031"/>
                  </a:cubicBezTo>
                  <a:lnTo>
                    <a:pt x="1094704" y="64394"/>
                  </a:lnTo>
                  <a:cubicBezTo>
                    <a:pt x="1111876" y="72980"/>
                    <a:pt x="1131643" y="77658"/>
                    <a:pt x="1146220" y="90152"/>
                  </a:cubicBezTo>
                  <a:cubicBezTo>
                    <a:pt x="1162517" y="104121"/>
                    <a:pt x="1172547" y="124083"/>
                    <a:pt x="1184856" y="141667"/>
                  </a:cubicBezTo>
                  <a:cubicBezTo>
                    <a:pt x="1256743" y="244363"/>
                    <a:pt x="1208441" y="191009"/>
                    <a:pt x="1275009" y="257577"/>
                  </a:cubicBezTo>
                  <a:cubicBezTo>
                    <a:pt x="1531818" y="236176"/>
                    <a:pt x="1352445" y="270389"/>
                    <a:pt x="1481070" y="218940"/>
                  </a:cubicBezTo>
                  <a:cubicBezTo>
                    <a:pt x="1506279" y="208856"/>
                    <a:pt x="1558344" y="193183"/>
                    <a:pt x="1558344" y="193183"/>
                  </a:cubicBezTo>
                  <a:cubicBezTo>
                    <a:pt x="1571223" y="184597"/>
                    <a:pt x="1582836" y="173711"/>
                    <a:pt x="1596980" y="167425"/>
                  </a:cubicBezTo>
                  <a:cubicBezTo>
                    <a:pt x="1621791" y="156398"/>
                    <a:pt x="1674254" y="141667"/>
                    <a:pt x="1674254" y="141667"/>
                  </a:cubicBezTo>
                  <a:lnTo>
                    <a:pt x="1790163" y="257577"/>
                  </a:lnTo>
                  <a:cubicBezTo>
                    <a:pt x="1851278" y="318692"/>
                    <a:pt x="1818640" y="301414"/>
                    <a:pt x="1880316" y="321971"/>
                  </a:cubicBezTo>
                  <a:cubicBezTo>
                    <a:pt x="1893195" y="330557"/>
                    <a:pt x="1903593" y="345809"/>
                    <a:pt x="1918952" y="347729"/>
                  </a:cubicBezTo>
                  <a:cubicBezTo>
                    <a:pt x="1965858" y="353592"/>
                    <a:pt x="1988232" y="331594"/>
                    <a:pt x="2021983" y="309093"/>
                  </a:cubicBezTo>
                  <a:cubicBezTo>
                    <a:pt x="2026276" y="296214"/>
                    <a:pt x="2026381" y="281057"/>
                    <a:pt x="2034862" y="270456"/>
                  </a:cubicBezTo>
                  <a:cubicBezTo>
                    <a:pt x="2053019" y="247760"/>
                    <a:pt x="2086683" y="240303"/>
                    <a:pt x="2112135" y="231819"/>
                  </a:cubicBezTo>
                  <a:cubicBezTo>
                    <a:pt x="2133600" y="236112"/>
                    <a:pt x="2156034" y="237012"/>
                    <a:pt x="2176530" y="244698"/>
                  </a:cubicBezTo>
                  <a:cubicBezTo>
                    <a:pt x="2191023" y="250133"/>
                    <a:pt x="2200673" y="265021"/>
                    <a:pt x="2215166" y="270456"/>
                  </a:cubicBezTo>
                  <a:cubicBezTo>
                    <a:pt x="2238343" y="279148"/>
                    <a:pt x="2356327" y="294302"/>
                    <a:pt x="2369713" y="296214"/>
                  </a:cubicBezTo>
                  <a:cubicBezTo>
                    <a:pt x="2382592" y="300507"/>
                    <a:pt x="2394774" y="309093"/>
                    <a:pt x="2408349" y="309093"/>
                  </a:cubicBezTo>
                  <a:cubicBezTo>
                    <a:pt x="2451493" y="309093"/>
                    <a:pt x="2495099" y="305915"/>
                    <a:pt x="2537138" y="296214"/>
                  </a:cubicBezTo>
                  <a:cubicBezTo>
                    <a:pt x="2557292" y="291563"/>
                    <a:pt x="2604410" y="244677"/>
                    <a:pt x="2614411" y="231819"/>
                  </a:cubicBezTo>
                  <a:cubicBezTo>
                    <a:pt x="2633417" y="207383"/>
                    <a:pt x="2644037" y="176436"/>
                    <a:pt x="2665927" y="154546"/>
                  </a:cubicBezTo>
                  <a:lnTo>
                    <a:pt x="2743200" y="77273"/>
                  </a:lnTo>
                  <a:cubicBezTo>
                    <a:pt x="2760372" y="85859"/>
                    <a:pt x="2778047" y="93506"/>
                    <a:pt x="2794716" y="103031"/>
                  </a:cubicBezTo>
                  <a:cubicBezTo>
                    <a:pt x="2808155" y="110710"/>
                    <a:pt x="2817908" y="127758"/>
                    <a:pt x="2833352" y="128788"/>
                  </a:cubicBezTo>
                  <a:cubicBezTo>
                    <a:pt x="2884932" y="132226"/>
                    <a:pt x="2936383" y="120202"/>
                    <a:pt x="2987899" y="115909"/>
                  </a:cubicBezTo>
                  <a:cubicBezTo>
                    <a:pt x="3083823" y="51961"/>
                    <a:pt x="2966011" y="134149"/>
                    <a:pt x="3065172" y="51515"/>
                  </a:cubicBezTo>
                  <a:cubicBezTo>
                    <a:pt x="3077063" y="41606"/>
                    <a:pt x="3090930" y="34343"/>
                    <a:pt x="3103809" y="25757"/>
                  </a:cubicBezTo>
                  <a:cubicBezTo>
                    <a:pt x="3125274" y="30050"/>
                    <a:pt x="3146967" y="33327"/>
                    <a:pt x="3168203" y="38636"/>
                  </a:cubicBezTo>
                  <a:cubicBezTo>
                    <a:pt x="3198658" y="46250"/>
                    <a:pt x="3232026" y="61475"/>
                    <a:pt x="3258355" y="77273"/>
                  </a:cubicBezTo>
                  <a:cubicBezTo>
                    <a:pt x="3369064" y="143698"/>
                    <a:pt x="3296551" y="115762"/>
                    <a:pt x="3374265" y="141667"/>
                  </a:cubicBezTo>
                  <a:cubicBezTo>
                    <a:pt x="3512334" y="49619"/>
                    <a:pt x="3302786" y="192969"/>
                    <a:pt x="3451538" y="77273"/>
                  </a:cubicBezTo>
                  <a:cubicBezTo>
                    <a:pt x="3475974" y="58267"/>
                    <a:pt x="3503053" y="42929"/>
                    <a:pt x="3528811" y="25757"/>
                  </a:cubicBezTo>
                  <a:lnTo>
                    <a:pt x="3567448" y="0"/>
                  </a:lnTo>
                  <a:cubicBezTo>
                    <a:pt x="3610157" y="14235"/>
                    <a:pt x="3592509" y="12878"/>
                    <a:pt x="3618963" y="12878"/>
                  </a:cubicBezTo>
                </a:path>
              </a:pathLst>
            </a:cu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2859702" y="5114111"/>
              <a:ext cx="485038" cy="478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989884" y="5614078"/>
              <a:ext cx="3249637" cy="923330"/>
            </a:xfrm>
            <a:prstGeom prst="rect">
              <a:avLst/>
            </a:prstGeom>
            <a:noFill/>
          </p:spPr>
          <p:txBody>
            <a:bodyPr wrap="square" rtlCol="0">
              <a:spAutoFit/>
            </a:bodyPr>
            <a:lstStyle/>
            <a:p>
              <a:r>
                <a:rPr lang="en-US" dirty="0" smtClean="0"/>
                <a:t>This shape has only a small column of water to resist it. This creates a small buoyant force.</a:t>
              </a:r>
              <a:endParaRPr lang="en-US" dirty="0"/>
            </a:p>
          </p:txBody>
        </p:sp>
        <p:sp>
          <p:nvSpPr>
            <p:cNvPr id="10" name="&quot;No&quot; Symbol 9"/>
            <p:cNvSpPr/>
            <p:nvPr/>
          </p:nvSpPr>
          <p:spPr>
            <a:xfrm>
              <a:off x="1481070" y="3612523"/>
              <a:ext cx="785612" cy="792589"/>
            </a:xfrm>
            <a:prstGeom prst="noSmoking">
              <a:avLst/>
            </a:prstGeom>
            <a:solidFill>
              <a:srgbClr val="C00000"/>
            </a:solidFill>
            <a:ln w="635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16457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154734" cy="1499616"/>
          </a:xfrm>
        </p:spPr>
        <p:txBody>
          <a:bodyPr>
            <a:normAutofit/>
          </a:bodyPr>
          <a:lstStyle/>
          <a:p>
            <a:r>
              <a:rPr lang="en-US" dirty="0" smtClean="0"/>
              <a:t>Case three: neutral buoyancy</a:t>
            </a:r>
            <a:br>
              <a:rPr lang="en-US" dirty="0" smtClean="0"/>
            </a:br>
            <a:r>
              <a:rPr lang="en-US" dirty="0" smtClean="0"/>
              <a:t>						      </a:t>
            </a:r>
            <a:r>
              <a:rPr lang="en-US" dirty="0" err="1" smtClean="0"/>
              <a:t>f</a:t>
            </a:r>
            <a:r>
              <a:rPr lang="en-US" baseline="-25000" dirty="0" err="1" smtClean="0"/>
              <a:t>buoy</a:t>
            </a:r>
            <a:r>
              <a:rPr lang="en-US" baseline="-25000" dirty="0" smtClean="0"/>
              <a:t> max</a:t>
            </a:r>
            <a:r>
              <a:rPr lang="en-US" dirty="0" smtClean="0"/>
              <a:t> = </a:t>
            </a:r>
            <a:r>
              <a:rPr lang="en-US" dirty="0" err="1" smtClean="0"/>
              <a:t>f</a:t>
            </a:r>
            <a:r>
              <a:rPr lang="en-US" baseline="-25000" dirty="0" err="1" smtClean="0"/>
              <a:t>gravity</a:t>
            </a:r>
            <a:endParaRPr lang="en-US" dirty="0"/>
          </a:p>
        </p:txBody>
      </p:sp>
      <p:sp>
        <p:nvSpPr>
          <p:cNvPr id="3" name="Content Placeholder 2"/>
          <p:cNvSpPr>
            <a:spLocks noGrp="1"/>
          </p:cNvSpPr>
          <p:nvPr>
            <p:ph idx="1"/>
          </p:nvPr>
        </p:nvSpPr>
        <p:spPr>
          <a:xfrm>
            <a:off x="612004" y="2208727"/>
            <a:ext cx="9720073" cy="2672366"/>
          </a:xfrm>
        </p:spPr>
        <p:txBody>
          <a:bodyPr>
            <a:normAutofit/>
          </a:bodyPr>
          <a:lstStyle/>
          <a:p>
            <a:r>
              <a:rPr lang="en-US" dirty="0" smtClean="0"/>
              <a:t>Objects with neutral buoyancy will stay wherever they are put. If you put it low in the fluid, it stays low; if you put it higher in the fluid, it stays high. Neutrally buoyant objects neither float nor sink. </a:t>
            </a:r>
          </a:p>
          <a:p>
            <a:pPr marL="0" indent="0">
              <a:lnSpc>
                <a:spcPct val="100000"/>
              </a:lnSpc>
              <a:buNone/>
            </a:pPr>
            <a:r>
              <a:rPr lang="en-US" sz="2800" dirty="0" smtClean="0">
                <a:solidFill>
                  <a:srgbClr val="7030A0"/>
                </a:solidFill>
              </a:rPr>
              <a:t>Submarines</a:t>
            </a:r>
            <a:r>
              <a:rPr lang="en-US" dirty="0" smtClean="0"/>
              <a:t> and </a:t>
            </a:r>
            <a:r>
              <a:rPr lang="en-US" sz="2800" dirty="0" smtClean="0">
                <a:solidFill>
                  <a:schemeClr val="accent4">
                    <a:lumMod val="60000"/>
                    <a:lumOff val="40000"/>
                  </a:schemeClr>
                </a:solidFill>
              </a:rPr>
              <a:t>fish</a:t>
            </a:r>
            <a:r>
              <a:rPr lang="en-US" dirty="0" smtClean="0"/>
              <a:t> exhibit neutral buoyancy. </a:t>
            </a:r>
          </a:p>
          <a:p>
            <a:pPr marL="0" indent="0">
              <a:buNone/>
            </a:pPr>
            <a:r>
              <a:rPr lang="en-US" dirty="0" smtClean="0">
                <a:hlinkClick r:id="rId2"/>
              </a:rPr>
              <a:t>How do submarines work? VIDEO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254" y="2987803"/>
            <a:ext cx="4932608" cy="3483619"/>
          </a:xfrm>
          <a:prstGeom prst="rect">
            <a:avLst/>
          </a:prstGeom>
        </p:spPr>
      </p:pic>
      <p:cxnSp>
        <p:nvCxnSpPr>
          <p:cNvPr id="7" name="Straight Arrow Connector 6"/>
          <p:cNvCxnSpPr/>
          <p:nvPr/>
        </p:nvCxnSpPr>
        <p:spPr>
          <a:xfrm flipV="1">
            <a:off x="4610637" y="4881092"/>
            <a:ext cx="1463040" cy="4572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713870" y="5029926"/>
            <a:ext cx="1139483" cy="646331"/>
          </a:xfrm>
          <a:prstGeom prst="rect">
            <a:avLst/>
          </a:prstGeom>
          <a:noFill/>
        </p:spPr>
        <p:txBody>
          <a:bodyPr wrap="square" rtlCol="0">
            <a:spAutoFit/>
          </a:bodyPr>
          <a:lstStyle/>
          <a:p>
            <a:r>
              <a:rPr lang="en-US" dirty="0" smtClean="0"/>
              <a:t>Neutrally </a:t>
            </a:r>
          </a:p>
          <a:p>
            <a:r>
              <a:rPr lang="en-US" dirty="0" smtClean="0"/>
              <a:t>buoyant</a:t>
            </a:r>
            <a:endParaRPr lang="en-US" dirty="0"/>
          </a:p>
        </p:txBody>
      </p:sp>
      <p:sp>
        <p:nvSpPr>
          <p:cNvPr id="9" name="TextBox 8"/>
          <p:cNvSpPr txBox="1"/>
          <p:nvPr/>
        </p:nvSpPr>
        <p:spPr>
          <a:xfrm>
            <a:off x="10649243" y="2447778"/>
            <a:ext cx="1322363" cy="369332"/>
          </a:xfrm>
          <a:prstGeom prst="rect">
            <a:avLst/>
          </a:prstGeom>
          <a:noFill/>
        </p:spPr>
        <p:txBody>
          <a:bodyPr wrap="square" rtlCol="0">
            <a:spAutoFit/>
          </a:bodyPr>
          <a:lstStyle/>
          <a:p>
            <a:r>
              <a:rPr lang="en-US" dirty="0" smtClean="0"/>
              <a:t>Floating up</a:t>
            </a:r>
            <a:endParaRPr lang="en-US" dirty="0"/>
          </a:p>
        </p:txBody>
      </p:sp>
      <p:cxnSp>
        <p:nvCxnSpPr>
          <p:cNvPr id="11" name="Straight Arrow Connector 10"/>
          <p:cNvCxnSpPr/>
          <p:nvPr/>
        </p:nvCxnSpPr>
        <p:spPr>
          <a:xfrm flipH="1">
            <a:off x="10332077" y="2817110"/>
            <a:ext cx="612588" cy="404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0504654" y="6471422"/>
            <a:ext cx="1687346" cy="369332"/>
          </a:xfrm>
          <a:prstGeom prst="rect">
            <a:avLst/>
          </a:prstGeom>
          <a:noFill/>
        </p:spPr>
        <p:txBody>
          <a:bodyPr wrap="square" rtlCol="0">
            <a:spAutoFit/>
          </a:bodyPr>
          <a:lstStyle/>
          <a:p>
            <a:r>
              <a:rPr lang="en-US" dirty="0" smtClean="0"/>
              <a:t>sinking</a:t>
            </a:r>
            <a:endParaRPr lang="en-US" dirty="0"/>
          </a:p>
        </p:txBody>
      </p:sp>
      <p:cxnSp>
        <p:nvCxnSpPr>
          <p:cNvPr id="15" name="Straight Arrow Connector 14"/>
          <p:cNvCxnSpPr>
            <a:stCxn id="13" idx="1"/>
          </p:cNvCxnSpPr>
          <p:nvPr/>
        </p:nvCxnSpPr>
        <p:spPr>
          <a:xfrm flipH="1" flipV="1">
            <a:off x="10128738" y="6246056"/>
            <a:ext cx="375916" cy="41003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628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489</TotalTime>
  <Words>409</Words>
  <Application>Microsoft Office PowerPoint</Application>
  <PresentationFormat>Widescreen</PresentationFormat>
  <Paragraphs>39</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 Math</vt:lpstr>
      <vt:lpstr>Tw Cen MT</vt:lpstr>
      <vt:lpstr>Tw Cen MT Condensed</vt:lpstr>
      <vt:lpstr>Wingdings 3</vt:lpstr>
      <vt:lpstr>Integral</vt:lpstr>
      <vt:lpstr>Buoyancy</vt:lpstr>
      <vt:lpstr>Compare standing on these surfaces to laying on them; what happens in each case?</vt:lpstr>
      <vt:lpstr>Which device will allow you to land safely? Why?</vt:lpstr>
      <vt:lpstr>Which of these will move the largest volume of water with one motion?</vt:lpstr>
      <vt:lpstr>So, shape and size matter…</vt:lpstr>
      <vt:lpstr>Buoyancy</vt:lpstr>
      <vt:lpstr>Case One: it floats!  Fbuoy max&gt;Fgravity</vt:lpstr>
      <vt:lpstr>Case Two: it sinks  Fbuoy max &lt;Fgravity</vt:lpstr>
      <vt:lpstr>Case three: neutral buoyancy             fbuoy max = fgravity</vt:lpstr>
      <vt:lpstr>Compare the Fbuoy to fgravity for this object:</vt:lpstr>
      <vt:lpstr>Some helpful or fun links</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Buoyancy</dc:title>
  <dc:creator>Kendra Flenniken</dc:creator>
  <cp:lastModifiedBy>Kendra Flenniken</cp:lastModifiedBy>
  <cp:revision>17</cp:revision>
  <dcterms:created xsi:type="dcterms:W3CDTF">2016-03-22T20:03:38Z</dcterms:created>
  <dcterms:modified xsi:type="dcterms:W3CDTF">2016-03-23T04:12:50Z</dcterms:modified>
</cp:coreProperties>
</file>