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4"/>
  </p:notesMasterIdLst>
  <p:sldIdLst>
    <p:sldId id="256" r:id="rId2"/>
    <p:sldId id="257" r:id="rId3"/>
    <p:sldId id="263" r:id="rId4"/>
    <p:sldId id="258" r:id="rId5"/>
    <p:sldId id="261" r:id="rId6"/>
    <p:sldId id="262" r:id="rId7"/>
    <p:sldId id="266" r:id="rId8"/>
    <p:sldId id="260" r:id="rId9"/>
    <p:sldId id="265" r:id="rId10"/>
    <p:sldId id="267" r:id="rId11"/>
    <p:sldId id="259" r:id="rId12"/>
    <p:sldId id="2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0BE512-18DE-4D36-BD21-EE22C45F1085}" type="datetimeFigureOut">
              <a:rPr lang="en-US" smtClean="0"/>
              <a:t>8/27/2015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E0577-EA8F-4C5C-A9A5-876FC0348F7C}" type="slidenum">
              <a:rPr lang="en-US" smtClean="0"/>
              <a:t>‹#›</a:t>
            </a:fld>
            <a:endParaRPr lang="en-US"/>
          </a:p>
        </p:txBody>
      </p:sp>
    </p:spTree>
    <p:extLst>
      <p:ext uri="{BB962C8B-B14F-4D97-AF65-F5344CB8AC3E}">
        <p14:creationId xmlns:p14="http://schemas.microsoft.com/office/powerpoint/2010/main" val="324726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Avg</a:t>
            </a:r>
            <a:r>
              <a:rPr lang="en-US" dirty="0" smtClean="0"/>
              <a:t> = 7.72 g 	7.72 g</a:t>
            </a:r>
            <a:r>
              <a:rPr lang="en-US" baseline="0" dirty="0" smtClean="0"/>
              <a:t> </a:t>
            </a:r>
            <a:r>
              <a:rPr lang="en-US" baseline="0" dirty="0" smtClean="0">
                <a:latin typeface="Verdana"/>
                <a:ea typeface="Verdana"/>
                <a:cs typeface="Verdana"/>
              </a:rPr>
              <a:t>± </a:t>
            </a:r>
            <a:r>
              <a:rPr lang="en-US" baseline="0" dirty="0" smtClean="0">
                <a:latin typeface="+mn-lt"/>
                <a:ea typeface="+mn-ea"/>
                <a:cs typeface="+mn-cs"/>
              </a:rPr>
              <a:t>0.7</a:t>
            </a:r>
            <a:r>
              <a:rPr lang="en-US" baseline="0" dirty="0" smtClean="0"/>
              <a:t>5 </a:t>
            </a:r>
            <a:r>
              <a:rPr lang="en-US" baseline="0" dirty="0" smtClean="0"/>
              <a:t>g	% difference is 19%	the data set has barely acceptable precision</a:t>
            </a:r>
          </a:p>
          <a:p>
            <a:r>
              <a:rPr lang="en-US" baseline="0" dirty="0" smtClean="0"/>
              <a:t>This is PRECISION of the data set. </a:t>
            </a:r>
            <a:endParaRPr lang="en-US" dirty="0"/>
          </a:p>
        </p:txBody>
      </p:sp>
      <p:sp>
        <p:nvSpPr>
          <p:cNvPr id="4" name="Slide Number Placeholder 3"/>
          <p:cNvSpPr>
            <a:spLocks noGrp="1"/>
          </p:cNvSpPr>
          <p:nvPr>
            <p:ph type="sldNum" sz="quarter" idx="10"/>
          </p:nvPr>
        </p:nvSpPr>
        <p:spPr/>
        <p:txBody>
          <a:bodyPr/>
          <a:lstStyle/>
          <a:p>
            <a:fld id="{597E0577-EA8F-4C5C-A9A5-876FC0348F7C}" type="slidenum">
              <a:rPr lang="en-US" smtClean="0"/>
              <a:t>4</a:t>
            </a:fld>
            <a:endParaRPr lang="en-US"/>
          </a:p>
        </p:txBody>
      </p:sp>
    </p:spTree>
    <p:extLst>
      <p:ext uri="{BB962C8B-B14F-4D97-AF65-F5344CB8AC3E}">
        <p14:creationId xmlns:p14="http://schemas.microsoft.com/office/powerpoint/2010/main" val="332048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PRECISION of the instrument. </a:t>
            </a:r>
            <a:endParaRPr lang="en-US" dirty="0"/>
          </a:p>
        </p:txBody>
      </p:sp>
      <p:sp>
        <p:nvSpPr>
          <p:cNvPr id="4" name="Slide Number Placeholder 3"/>
          <p:cNvSpPr>
            <a:spLocks noGrp="1"/>
          </p:cNvSpPr>
          <p:nvPr>
            <p:ph type="sldNum" sz="quarter" idx="10"/>
          </p:nvPr>
        </p:nvSpPr>
        <p:spPr/>
        <p:txBody>
          <a:bodyPr/>
          <a:lstStyle/>
          <a:p>
            <a:fld id="{597E0577-EA8F-4C5C-A9A5-876FC0348F7C}" type="slidenum">
              <a:rPr lang="en-US" smtClean="0"/>
              <a:t>5</a:t>
            </a:fld>
            <a:endParaRPr lang="en-US"/>
          </a:p>
        </p:txBody>
      </p:sp>
    </p:spTree>
    <p:extLst>
      <p:ext uri="{BB962C8B-B14F-4D97-AF65-F5344CB8AC3E}">
        <p14:creationId xmlns:p14="http://schemas.microsoft.com/office/powerpoint/2010/main" val="2790188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ruler: We all must agree that it’s at least 4.0 cm, because that satisfies least count. (versus 4.5 cm) We estimate the tenths place, and that is as far was we can reasonably go. </a:t>
            </a:r>
          </a:p>
          <a:p>
            <a:r>
              <a:rPr lang="en-US" baseline="0" dirty="0" smtClean="0"/>
              <a:t>The second ruler: the picture is hard to read, but we would all have to agree to the same millimeter because it is least count; then we would estimate one digit past that. So, about 7.65 cm. </a:t>
            </a:r>
          </a:p>
          <a:p>
            <a:r>
              <a:rPr lang="en-US" baseline="0" dirty="0" smtClean="0"/>
              <a:t>This would be a good place to refer back to the crayons from the mini-lab.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97E0577-EA8F-4C5C-A9A5-876FC0348F7C}" type="slidenum">
              <a:rPr lang="en-US" smtClean="0"/>
              <a:t>7</a:t>
            </a:fld>
            <a:endParaRPr lang="en-US"/>
          </a:p>
        </p:txBody>
      </p:sp>
    </p:spTree>
    <p:extLst>
      <p:ext uri="{BB962C8B-B14F-4D97-AF65-F5344CB8AC3E}">
        <p14:creationId xmlns:p14="http://schemas.microsoft.com/office/powerpoint/2010/main" val="3334381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pictorial representation of how data sets can be.</a:t>
            </a:r>
            <a:r>
              <a:rPr lang="en-US" baseline="0" dirty="0" smtClean="0"/>
              <a:t> Be sure to ask students what type of error can be attributed to each of these cases. </a:t>
            </a:r>
            <a:endParaRPr lang="en-US" dirty="0"/>
          </a:p>
        </p:txBody>
      </p:sp>
      <p:sp>
        <p:nvSpPr>
          <p:cNvPr id="4" name="Slide Number Placeholder 3"/>
          <p:cNvSpPr>
            <a:spLocks noGrp="1"/>
          </p:cNvSpPr>
          <p:nvPr>
            <p:ph type="sldNum" sz="quarter" idx="10"/>
          </p:nvPr>
        </p:nvSpPr>
        <p:spPr/>
        <p:txBody>
          <a:bodyPr/>
          <a:lstStyle/>
          <a:p>
            <a:fld id="{597E0577-EA8F-4C5C-A9A5-876FC0348F7C}" type="slidenum">
              <a:rPr lang="en-US" smtClean="0"/>
              <a:t>11</a:t>
            </a:fld>
            <a:endParaRPr lang="en-US"/>
          </a:p>
        </p:txBody>
      </p:sp>
    </p:spTree>
    <p:extLst>
      <p:ext uri="{BB962C8B-B14F-4D97-AF65-F5344CB8AC3E}">
        <p14:creationId xmlns:p14="http://schemas.microsoft.com/office/powerpoint/2010/main" val="620436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4E99579E-DA98-4078-B044-31E3625457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0ACADD-A4C0-42F8-95F2-5D87999B58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E175C0F-5AC6-4E0F-9604-B3F99A9AFB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A6A1753-681E-427B-B70E-891EE93A9D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E809F43-F0DA-459F-B69C-A5F3537B97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82ECB2D-6FEE-4259-872E-26C0D3E644E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BE54A1C-3D9E-41E1-8AC5-71C1F1AE216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502BCA5-D67F-4385-B2ED-197F49C22DF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5F38BD9-9488-49B1-A131-95967F5F87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ABFD54E-A56D-459F-9413-384652C60D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A69FCE2C-1284-4FF7-A24E-8D5431F1D1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64A31443-E82A-48DE-A8AE-CBAA68900C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32" r:id="rId2"/>
    <p:sldLayoutId id="2147483737" r:id="rId3"/>
    <p:sldLayoutId id="2147483738" r:id="rId4"/>
    <p:sldLayoutId id="2147483739" r:id="rId5"/>
    <p:sldLayoutId id="2147483740" r:id="rId6"/>
    <p:sldLayoutId id="2147483733" r:id="rId7"/>
    <p:sldLayoutId id="2147483741" r:id="rId8"/>
    <p:sldLayoutId id="2147483742" r:id="rId9"/>
    <p:sldLayoutId id="2147483734" r:id="rId10"/>
    <p:sldLayoutId id="2147483735"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hyperlink" Target="ftp://ftp.fao.org/fi/cdrom/fao_training/FAO_Training/General/x6707e/x6707e02.htm" TargetMode="Externa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google.com/url?sa=i&amp;rct=j&amp;q=caliper&amp;source=images&amp;cd=&amp;cad=rja&amp;docid=D1LdsZznl3DYdM&amp;tbnid=SKzQ-ootHokN8M:&amp;ved=0CAUQjRw&amp;url=http://commons.wikimedia.org/wiki/File:Caliper_detail_view.jpeg&amp;ei=1wImUorUEIXGqgHiwoHwCw&amp;bvm=bv.51495398,d.aWM&amp;psig=AFQjCNF1Yd4wBhg2wlFnC8W7BphXBOttbw&amp;ust=137830919611748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a:t>Accuracy and Precision</a:t>
            </a:r>
          </a:p>
        </p:txBody>
      </p:sp>
      <p:sp>
        <p:nvSpPr>
          <p:cNvPr id="9219" name="Rectangle 3"/>
          <p:cNvSpPr>
            <a:spLocks noGrp="1" noChangeArrowheads="1"/>
          </p:cNvSpPr>
          <p:nvPr>
            <p:ph type="subTitle" idx="1"/>
          </p:nvPr>
        </p:nvSpPr>
        <p:spPr>
          <a:xfrm>
            <a:off x="685800" y="3611563"/>
            <a:ext cx="7772400" cy="1200150"/>
          </a:xfrm>
        </p:spPr>
        <p:txBody>
          <a:bodyPr/>
          <a:lstStyle/>
          <a:p>
            <a:pPr marR="0"/>
            <a:r>
              <a:rPr lang="en-US" smtClean="0"/>
              <a:t>Chapter 1 Section 2</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wet (warped) meter stick from slide 2. </a:t>
            </a:r>
          </a:p>
          <a:p>
            <a:endParaRPr lang="en-US" dirty="0" smtClean="0"/>
          </a:p>
          <a:p>
            <a:r>
              <a:rPr lang="en-US" dirty="0" smtClean="0"/>
              <a:t>The triple beam balance not being zeroed out before the experiment. </a:t>
            </a:r>
          </a:p>
          <a:p>
            <a:endParaRPr lang="en-US" dirty="0" smtClean="0"/>
          </a:p>
          <a:p>
            <a:r>
              <a:rPr lang="en-US" dirty="0" smtClean="0"/>
              <a:t>Air ventilation blowing on a digital balance.</a:t>
            </a:r>
          </a:p>
          <a:p>
            <a:endParaRPr lang="en-US" dirty="0" smtClean="0"/>
          </a:p>
          <a:p>
            <a:r>
              <a:rPr lang="en-US" dirty="0"/>
              <a:t>E</a:t>
            </a:r>
            <a:r>
              <a:rPr lang="en-US" dirty="0" smtClean="0"/>
              <a:t>rrors </a:t>
            </a:r>
            <a:r>
              <a:rPr lang="en-US" dirty="0"/>
              <a:t>in measurements of solar radiation because trees or buildings shade the radiometer.</a:t>
            </a:r>
          </a:p>
          <a:p>
            <a:endParaRPr lang="en-US" dirty="0"/>
          </a:p>
        </p:txBody>
      </p:sp>
      <p:sp>
        <p:nvSpPr>
          <p:cNvPr id="3" name="Title 2"/>
          <p:cNvSpPr>
            <a:spLocks noGrp="1"/>
          </p:cNvSpPr>
          <p:nvPr>
            <p:ph type="title"/>
          </p:nvPr>
        </p:nvSpPr>
        <p:spPr/>
        <p:txBody>
          <a:bodyPr/>
          <a:lstStyle/>
          <a:p>
            <a:r>
              <a:rPr lang="en-US" dirty="0" smtClean="0"/>
              <a:t>Examples of Systematic Error</a:t>
            </a:r>
            <a:endParaRPr lang="en-US" dirty="0"/>
          </a:p>
        </p:txBody>
      </p:sp>
    </p:spTree>
    <p:extLst>
      <p:ext uri="{BB962C8B-B14F-4D97-AF65-F5344CB8AC3E}">
        <p14:creationId xmlns:p14="http://schemas.microsoft.com/office/powerpoint/2010/main" val="3265222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290" name="Picture 5" descr="Accuracy &amp; Precision pic"/>
          <p:cNvPicPr>
            <a:picLocks noGrp="1" noChangeAspect="1" noChangeArrowheads="1"/>
          </p:cNvPicPr>
          <p:nvPr>
            <p:ph idx="1"/>
          </p:nvPr>
        </p:nvPicPr>
        <p:blipFill>
          <a:blip r:embed="rId4" cstate="print"/>
          <a:srcRect/>
          <a:stretch>
            <a:fillRect/>
          </a:stretch>
        </p:blipFill>
        <p:spPr>
          <a:xfrm>
            <a:off x="2755900" y="1481138"/>
            <a:ext cx="3632200" cy="4525962"/>
          </a:xfrm>
        </p:spPr>
      </p:pic>
      <p:sp>
        <p:nvSpPr>
          <p:cNvPr id="13314" name="Rectangle 2"/>
          <p:cNvSpPr>
            <a:spLocks noGrp="1" noChangeArrowheads="1"/>
          </p:cNvSpPr>
          <p:nvPr>
            <p:ph type="title"/>
          </p:nvPr>
        </p:nvSpPr>
        <p:spPr>
          <a:xfrm>
            <a:off x="685800" y="152400"/>
            <a:ext cx="6870700" cy="1066800"/>
          </a:xfrm>
        </p:spPr>
        <p:txBody>
          <a:bodyPr/>
          <a:lstStyle/>
          <a:p>
            <a:pPr fontAlgn="auto">
              <a:spcAft>
                <a:spcPts val="0"/>
              </a:spcAft>
              <a:defRPr/>
            </a:pPr>
            <a:r>
              <a:rPr lang="en-US"/>
              <a:t>Accuracy and Precision</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Precision </a:t>
            </a:r>
            <a:r>
              <a:rPr lang="en-US" dirty="0" smtClean="0"/>
              <a:t>Instruments</a:t>
            </a:r>
            <a:endParaRPr lang="en-US" dirty="0"/>
          </a:p>
        </p:txBody>
      </p:sp>
      <p:pic>
        <p:nvPicPr>
          <p:cNvPr id="1026" name="Picture 2" descr="http://t1.gstatic.com/images?q=tbn:ANd9GcQ1IXIvHXiwgEaNv-s-VD4_vGZtzQvMXsthWdVp3qj6mf82Ndk-:www.mitutoyo.com/Images/003/305/101-11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3312739" cy="18772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Q1DJJqTBVCoLAz0B8gai--UI1OakxzzdnvrJW0M4bK7h5YQbzLMA:mcff.mtu.edu/acmal/electronmicroscopy/images/FE_SEM_Microscop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570" y="1121774"/>
            <a:ext cx="3551830" cy="26604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g.diytrade.com/cdimg/1018488/15964790/0/128695440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3500" y="4336474"/>
            <a:ext cx="28448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29200" y="5105400"/>
            <a:ext cx="3505200" cy="646331"/>
          </a:xfrm>
          <a:prstGeom prst="rect">
            <a:avLst/>
          </a:prstGeom>
          <a:noFill/>
        </p:spPr>
        <p:txBody>
          <a:bodyPr wrap="square" rtlCol="0">
            <a:spAutoFit/>
          </a:bodyPr>
          <a:lstStyle/>
          <a:p>
            <a:r>
              <a:rPr lang="en-US" dirty="0" smtClean="0"/>
              <a:t>See Table 1 </a:t>
            </a:r>
            <a:r>
              <a:rPr lang="en-US" dirty="0" smtClean="0">
                <a:hlinkClick r:id="rId5"/>
              </a:rPr>
              <a:t>here</a:t>
            </a:r>
            <a:r>
              <a:rPr lang="en-US" dirty="0" smtClean="0"/>
              <a:t> for measuring long distances</a:t>
            </a:r>
            <a:endParaRPr lang="en-US" dirty="0"/>
          </a:p>
        </p:txBody>
      </p:sp>
      <p:sp>
        <p:nvSpPr>
          <p:cNvPr id="5" name="TextBox 4"/>
          <p:cNvSpPr txBox="1"/>
          <p:nvPr/>
        </p:nvSpPr>
        <p:spPr>
          <a:xfrm>
            <a:off x="1447800" y="1905000"/>
            <a:ext cx="1981200" cy="381000"/>
          </a:xfrm>
          <a:prstGeom prst="rect">
            <a:avLst/>
          </a:prstGeom>
          <a:noFill/>
        </p:spPr>
        <p:txBody>
          <a:bodyPr wrap="square" rtlCol="0">
            <a:spAutoFit/>
          </a:bodyPr>
          <a:lstStyle/>
          <a:p>
            <a:r>
              <a:rPr lang="en-US" dirty="0" smtClean="0"/>
              <a:t>micrometer</a:t>
            </a:r>
            <a:endParaRPr lang="en-US" dirty="0"/>
          </a:p>
        </p:txBody>
      </p:sp>
      <p:sp>
        <p:nvSpPr>
          <p:cNvPr id="6" name="TextBox 5"/>
          <p:cNvSpPr txBox="1"/>
          <p:nvPr/>
        </p:nvSpPr>
        <p:spPr>
          <a:xfrm>
            <a:off x="4624316" y="3889812"/>
            <a:ext cx="3529084" cy="369332"/>
          </a:xfrm>
          <a:prstGeom prst="rect">
            <a:avLst/>
          </a:prstGeom>
          <a:noFill/>
        </p:spPr>
        <p:txBody>
          <a:bodyPr wrap="square" rtlCol="0">
            <a:spAutoFit/>
          </a:bodyPr>
          <a:lstStyle/>
          <a:p>
            <a:r>
              <a:rPr lang="en-US" dirty="0" smtClean="0"/>
              <a:t>Electron scanning microscope</a:t>
            </a:r>
            <a:endParaRPr lang="en-US" dirty="0"/>
          </a:p>
        </p:txBody>
      </p:sp>
      <p:sp>
        <p:nvSpPr>
          <p:cNvPr id="7" name="TextBox 6"/>
          <p:cNvSpPr txBox="1"/>
          <p:nvPr/>
        </p:nvSpPr>
        <p:spPr>
          <a:xfrm>
            <a:off x="381000" y="4501456"/>
            <a:ext cx="2057400" cy="646331"/>
          </a:xfrm>
          <a:prstGeom prst="rect">
            <a:avLst/>
          </a:prstGeom>
          <a:noFill/>
        </p:spPr>
        <p:txBody>
          <a:bodyPr wrap="square" rtlCol="0">
            <a:spAutoFit/>
          </a:bodyPr>
          <a:lstStyle/>
          <a:p>
            <a:r>
              <a:rPr lang="en-US" dirty="0" smtClean="0"/>
              <a:t>Walking wheel measuring “tape”</a:t>
            </a:r>
            <a:endParaRPr lang="en-US" dirty="0"/>
          </a:p>
        </p:txBody>
      </p:sp>
    </p:spTree>
    <p:extLst>
      <p:ext uri="{BB962C8B-B14F-4D97-AF65-F5344CB8AC3E}">
        <p14:creationId xmlns:p14="http://schemas.microsoft.com/office/powerpoint/2010/main" val="1595319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idx="1"/>
          </p:nvPr>
        </p:nvSpPr>
        <p:spPr/>
        <p:txBody>
          <a:bodyPr anchor="t"/>
          <a:lstStyle/>
          <a:p>
            <a:pPr>
              <a:buFontTx/>
              <a:buNone/>
            </a:pPr>
            <a:r>
              <a:rPr lang="en-US" u="sng" dirty="0" smtClean="0"/>
              <a:t>Accuracy</a:t>
            </a:r>
            <a:r>
              <a:rPr lang="en-US" dirty="0" smtClean="0"/>
              <a:t> describes how close a measured value is to the true value of the quantity measured. </a:t>
            </a:r>
          </a:p>
          <a:p>
            <a:pPr algn="ctr">
              <a:buFontTx/>
              <a:buNone/>
            </a:pPr>
            <a:r>
              <a:rPr lang="en-US" dirty="0" smtClean="0"/>
              <a:t>		</a:t>
            </a:r>
            <a:r>
              <a:rPr lang="en-US" sz="2000" dirty="0" err="1" smtClean="0"/>
              <a:t>a.k.a</a:t>
            </a:r>
            <a:r>
              <a:rPr lang="en-US" sz="2000" dirty="0" smtClean="0"/>
              <a:t> “the right answer”, or the agreed upon answer (“consensus” among scientists)</a:t>
            </a:r>
            <a:endParaRPr lang="en-US" dirty="0" smtClean="0"/>
          </a:p>
          <a:p>
            <a:pPr>
              <a:buFontTx/>
              <a:buNone/>
            </a:pPr>
            <a:endParaRPr lang="en-US" dirty="0" smtClean="0"/>
          </a:p>
          <a:p>
            <a:pPr>
              <a:buFontTx/>
              <a:buNone/>
            </a:pPr>
            <a:r>
              <a:rPr lang="en-US" dirty="0" smtClean="0"/>
              <a:t>Problems with </a:t>
            </a:r>
            <a:r>
              <a:rPr lang="en-US" u="sng" dirty="0" smtClean="0"/>
              <a:t>accuracy</a:t>
            </a:r>
            <a:r>
              <a:rPr lang="en-US" dirty="0" smtClean="0"/>
              <a:t> are due to error.</a:t>
            </a:r>
          </a:p>
          <a:p>
            <a:pPr lvl="1">
              <a:buFontTx/>
              <a:buNone/>
            </a:pPr>
            <a:r>
              <a:rPr lang="en-US" dirty="0" smtClean="0"/>
              <a:t>Example:  If a wooden meter stick gets wet, it can warp, making accurate measurements difficult to </a:t>
            </a:r>
            <a:r>
              <a:rPr lang="en-US" dirty="0" smtClean="0"/>
              <a:t>achi</a:t>
            </a:r>
            <a:r>
              <a:rPr lang="en-US" dirty="0" smtClean="0"/>
              <a:t>eve.</a:t>
            </a:r>
            <a:endParaRPr lang="en-US" dirty="0" smtClean="0"/>
          </a:p>
        </p:txBody>
      </p:sp>
      <p:sp>
        <p:nvSpPr>
          <p:cNvPr id="3074" name="Rectangle 2"/>
          <p:cNvSpPr>
            <a:spLocks noGrp="1" noChangeArrowheads="1"/>
          </p:cNvSpPr>
          <p:nvPr>
            <p:ph type="title"/>
          </p:nvPr>
        </p:nvSpPr>
        <p:spPr/>
        <p:txBody>
          <a:bodyPr/>
          <a:lstStyle/>
          <a:p>
            <a:pPr fontAlgn="auto">
              <a:spcAft>
                <a:spcPts val="0"/>
              </a:spcAft>
              <a:defRPr/>
            </a:pPr>
            <a:r>
              <a:rPr lang="en-US"/>
              <a:t>Accuracy</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457200" y="1600200"/>
                <a:ext cx="8229600" cy="4724400"/>
              </a:xfrm>
            </p:spPr>
            <p:txBody>
              <a:bodyPr/>
              <a:lstStyle/>
              <a:p>
                <a:r>
                  <a:rPr lang="en-US" dirty="0" smtClean="0"/>
                  <a:t>-used to calculate the error in a measurement with respect to the accepted value</a:t>
                </a:r>
              </a:p>
              <a:p>
                <a:endParaRPr lang="en-US" dirty="0"/>
              </a:p>
              <a:p>
                <a:pPr lvl="3"/>
                <a14:m>
                  <m:oMath xmlns:m="http://schemas.openxmlformats.org/officeDocument/2006/math">
                    <m:r>
                      <a:rPr lang="en-US" sz="2800" b="0" i="1" smtClean="0">
                        <a:latin typeface="Cambria Math" panose="02040503050406030204" pitchFamily="18" charset="0"/>
                      </a:rPr>
                      <m:t>% </m:t>
                    </m:r>
                    <m:r>
                      <a:rPr lang="en-US" sz="2800" b="0" i="1" smtClean="0">
                        <a:latin typeface="Cambria Math" panose="02040503050406030204" pitchFamily="18" charset="0"/>
                      </a:rPr>
                      <m:t>𝑒𝑟𝑟𝑜𝑟</m:t>
                    </m:r>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𝑚𝑒𝑎𝑠𝑢𝑟𝑒𝑑</m:t>
                            </m:r>
                            <m:r>
                              <a:rPr lang="en-US" sz="2800" b="0" i="1" smtClean="0">
                                <a:latin typeface="Cambria Math" panose="02040503050406030204" pitchFamily="18" charset="0"/>
                              </a:rPr>
                              <m:t> −</m:t>
                            </m:r>
                            <m:r>
                              <a:rPr lang="en-US" sz="2800" b="0" i="1" smtClean="0">
                                <a:latin typeface="Cambria Math" panose="02040503050406030204" pitchFamily="18" charset="0"/>
                              </a:rPr>
                              <m:t>𝑎𝑐𝑡𝑢𝑎𝑙</m:t>
                            </m:r>
                          </m:e>
                        </m:d>
                      </m:num>
                      <m:den>
                        <m:r>
                          <a:rPr lang="en-US" sz="2800" b="0" i="1" smtClean="0">
                            <a:latin typeface="Cambria Math" panose="02040503050406030204" pitchFamily="18" charset="0"/>
                          </a:rPr>
                          <m:t>𝑎𝑐𝑡𝑢𝑎𝑙</m:t>
                        </m:r>
                      </m:den>
                    </m:f>
                    <m:r>
                      <a:rPr lang="en-US" sz="2800" b="0" i="1" smtClean="0">
                        <a:latin typeface="Cambria Math" panose="02040503050406030204" pitchFamily="18" charset="0"/>
                        <a:ea typeface="Cambria Math" panose="02040503050406030204" pitchFamily="18" charset="0"/>
                      </a:rPr>
                      <m:t>×100%</m:t>
                    </m:r>
                  </m:oMath>
                </a14:m>
                <a:endParaRPr lang="en-US" sz="2800" dirty="0" smtClean="0"/>
              </a:p>
              <a:p>
                <a:pPr lvl="1"/>
                <a:endParaRPr lang="en-US" sz="2800" u="sng" dirty="0" smtClean="0"/>
              </a:p>
              <a:p>
                <a:r>
                  <a:rPr lang="en-US" sz="3200" u="sng" dirty="0" smtClean="0"/>
                  <a:t>For this class:</a:t>
                </a:r>
                <a:endParaRPr lang="en-US" sz="3200" u="sng" dirty="0"/>
              </a:p>
              <a:p>
                <a:pPr lvl="1"/>
                <a:r>
                  <a:rPr lang="en-US" sz="2000" dirty="0" smtClean="0"/>
                  <a:t>0 to 5% </a:t>
                </a:r>
                <a:r>
                  <a:rPr lang="en-US" sz="2000" dirty="0" smtClean="0"/>
                  <a:t>error; data set </a:t>
                </a:r>
                <a:r>
                  <a:rPr lang="en-US" sz="2000" dirty="0" smtClean="0"/>
                  <a:t>is considered accurate</a:t>
                </a:r>
              </a:p>
              <a:p>
                <a:pPr lvl="1"/>
                <a:r>
                  <a:rPr lang="en-US" sz="2000" dirty="0" smtClean="0"/>
                  <a:t>5-10% </a:t>
                </a:r>
                <a:r>
                  <a:rPr lang="en-US" sz="2000" dirty="0" smtClean="0"/>
                  <a:t>error; data </a:t>
                </a:r>
                <a:r>
                  <a:rPr lang="en-US" sz="2000" dirty="0" smtClean="0"/>
                  <a:t>is acceptable</a:t>
                </a:r>
              </a:p>
              <a:p>
                <a:pPr lvl="1"/>
                <a:r>
                  <a:rPr lang="en-US" sz="2000" dirty="0" smtClean="0"/>
                  <a:t>&gt;10% </a:t>
                </a:r>
                <a:r>
                  <a:rPr lang="en-US" sz="2000" dirty="0" smtClean="0"/>
                  <a:t>error; data </a:t>
                </a:r>
                <a:r>
                  <a:rPr lang="en-US" sz="2000" dirty="0" smtClean="0"/>
                  <a:t>is not acceptable and </a:t>
                </a:r>
                <a:r>
                  <a:rPr lang="en-US" sz="2000" dirty="0" smtClean="0"/>
                  <a:t>the source of error should </a:t>
                </a:r>
                <a:r>
                  <a:rPr lang="en-US" sz="2000" dirty="0" smtClean="0"/>
                  <a:t>be </a:t>
                </a:r>
                <a:r>
                  <a:rPr lang="en-US" sz="2000" dirty="0" smtClean="0"/>
                  <a:t>identified</a:t>
                </a:r>
                <a:endParaRPr lang="en-US" sz="2000"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457200" y="1600200"/>
                <a:ext cx="8229600" cy="4724400"/>
              </a:xfrm>
              <a:blipFill rotWithShape="0">
                <a:blip r:embed="rId2"/>
                <a:stretch>
                  <a:fillRect t="-1290" r="-2593"/>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Percent Error</a:t>
            </a:r>
            <a:endParaRPr lang="en-US" dirty="0"/>
          </a:p>
        </p:txBody>
      </p:sp>
    </p:spTree>
    <p:extLst>
      <p:ext uri="{BB962C8B-B14F-4D97-AF65-F5344CB8AC3E}">
        <p14:creationId xmlns:p14="http://schemas.microsoft.com/office/powerpoint/2010/main" val="4273090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266" name="Rectangle 3"/>
              <p:cNvSpPr>
                <a:spLocks noGrp="1" noChangeArrowheads="1"/>
              </p:cNvSpPr>
              <p:nvPr>
                <p:ph idx="1"/>
              </p:nvPr>
            </p:nvSpPr>
            <p:spPr>
              <a:xfrm>
                <a:off x="457200" y="1295400"/>
                <a:ext cx="8229600" cy="5410200"/>
              </a:xfrm>
            </p:spPr>
            <p:txBody>
              <a:bodyPr/>
              <a:lstStyle/>
              <a:p>
                <a:pPr marL="623887" indent="-514350">
                  <a:lnSpc>
                    <a:spcPct val="80000"/>
                  </a:lnSpc>
                  <a:buNone/>
                </a:pPr>
                <a:r>
                  <a:rPr lang="en-US" sz="3200" dirty="0" smtClean="0"/>
                  <a:t>1) </a:t>
                </a:r>
                <a:r>
                  <a:rPr lang="en-US" sz="2800" u="sng" dirty="0" smtClean="0"/>
                  <a:t>Precision</a:t>
                </a:r>
                <a:r>
                  <a:rPr lang="en-US" sz="2800" dirty="0" smtClean="0"/>
                  <a:t> refers to how closely a set of measurements agree</a:t>
                </a:r>
              </a:p>
              <a:p>
                <a:pPr marL="1117600" lvl="2" indent="-514350">
                  <a:lnSpc>
                    <a:spcPct val="80000"/>
                  </a:lnSpc>
                </a:pPr>
                <a:r>
                  <a:rPr lang="en-US" sz="2200" dirty="0" smtClean="0"/>
                  <a:t>Data range is an indicator</a:t>
                </a:r>
              </a:p>
              <a:p>
                <a:pPr marL="1117600" lvl="2" indent="-514350">
                  <a:lnSpc>
                    <a:spcPct val="80000"/>
                  </a:lnSpc>
                </a:pPr>
                <a:endParaRPr lang="en-US" sz="1100" dirty="0" smtClean="0"/>
              </a:p>
              <a:p>
                <a:pPr marL="623887" indent="-514350">
                  <a:lnSpc>
                    <a:spcPct val="80000"/>
                  </a:lnSpc>
                </a:pPr>
                <a:r>
                  <a:rPr lang="en-US" sz="2400" dirty="0" smtClean="0"/>
                  <a:t>Example- Here is a set of data:</a:t>
                </a:r>
              </a:p>
              <a:p>
                <a:pPr marL="623887" indent="-514350">
                  <a:lnSpc>
                    <a:spcPct val="80000"/>
                  </a:lnSpc>
                </a:pPr>
                <a:endParaRPr lang="en-US" sz="1600" dirty="0" smtClean="0"/>
              </a:p>
              <a:p>
                <a:pPr marL="1117600" lvl="2" indent="-514350">
                  <a:lnSpc>
                    <a:spcPct val="80000"/>
                  </a:lnSpc>
                  <a:buNone/>
                </a:pPr>
                <a:r>
                  <a:rPr lang="en-US" sz="2200" dirty="0" smtClean="0"/>
                  <a:t>	</a:t>
                </a:r>
                <a:endParaRPr lang="en-US" sz="2200" dirty="0" smtClean="0"/>
              </a:p>
              <a:p>
                <a:pPr marL="1117600" lvl="2" indent="-514350">
                  <a:lnSpc>
                    <a:spcPct val="80000"/>
                  </a:lnSpc>
                  <a:buNone/>
                </a:pPr>
                <a:endParaRPr lang="en-US" sz="2200" dirty="0"/>
              </a:p>
              <a:p>
                <a:pPr marL="1117600" lvl="2" indent="-514350">
                  <a:lnSpc>
                    <a:spcPct val="80000"/>
                  </a:lnSpc>
                  <a:buNone/>
                </a:pPr>
                <a:r>
                  <a:rPr lang="en-US" sz="2200" dirty="0" smtClean="0"/>
                  <a:t>What is the range of this set of data?</a:t>
                </a:r>
              </a:p>
              <a:p>
                <a:pPr marL="1117600" lvl="2" indent="-514350">
                  <a:lnSpc>
                    <a:spcPct val="80000"/>
                  </a:lnSpc>
                  <a:buNone/>
                </a:pPr>
                <a:endParaRPr lang="en-US" sz="2200" dirty="0"/>
              </a:p>
              <a:p>
                <a:pPr marL="1117600" lvl="2" indent="-514350">
                  <a:lnSpc>
                    <a:spcPct val="80000"/>
                  </a:lnSpc>
                  <a:buNone/>
                </a:pPr>
                <a:r>
                  <a:rPr lang="en-US" sz="2200" dirty="0" smtClean="0"/>
                  <a:t>Is the range too big? Is it acceptable?</a:t>
                </a:r>
              </a:p>
              <a:p>
                <a:pPr marL="1117600" lvl="2" indent="-514350">
                  <a:lnSpc>
                    <a:spcPct val="80000"/>
                  </a:lnSpc>
                  <a:buNone/>
                </a:pPr>
                <a:endParaRPr lang="en-US" sz="2200" dirty="0"/>
              </a:p>
              <a:p>
                <a:pPr marL="1117600" lvl="2" indent="-514350">
                  <a:lnSpc>
                    <a:spcPct val="80000"/>
                  </a:lnSpc>
                  <a:buNone/>
                </a:pPr>
                <a:endParaRPr lang="en-US" sz="2200" dirty="0"/>
              </a:p>
              <a:p>
                <a:pPr marL="623887" indent="-514350">
                  <a:lnSpc>
                    <a:spcPct val="80000"/>
                  </a:lnSpc>
                  <a:buNone/>
                </a:pPr>
                <a14:m>
                  <m:oMath xmlns:m="http://schemas.openxmlformats.org/officeDocument/2006/math">
                    <m:r>
                      <a:rPr lang="en-US" sz="2400" b="0" i="1" smtClean="0">
                        <a:latin typeface="Cambria Math" panose="02040503050406030204" pitchFamily="18" charset="0"/>
                      </a:rPr>
                      <m:t>% </m:t>
                    </m:r>
                    <m:r>
                      <a:rPr lang="en-US" sz="2400" b="0" i="1" smtClean="0">
                        <a:latin typeface="Cambria Math" panose="02040503050406030204" pitchFamily="18" charset="0"/>
                      </a:rPr>
                      <m:t>𝑑𝑖𝑓𝑓</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𝑟𝑎𝑛𝑔𝑒</m:t>
                            </m:r>
                          </m:num>
                          <m:den>
                            <m:r>
                              <a:rPr lang="en-US" sz="2400" b="0" i="1" smtClean="0">
                                <a:latin typeface="Cambria Math" panose="02040503050406030204" pitchFamily="18" charset="0"/>
                              </a:rPr>
                              <m:t>𝑎𝑣𝑒𝑟𝑎𝑔𝑒</m:t>
                            </m:r>
                          </m:den>
                        </m:f>
                      </m:e>
                    </m:d>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100%</m:t>
                    </m:r>
                  </m:oMath>
                </a14:m>
                <a:r>
                  <a:rPr lang="en-US" sz="2800" dirty="0" smtClean="0"/>
                  <a:t> </a:t>
                </a:r>
                <a:endParaRPr lang="en-US" sz="2800" dirty="0" smtClean="0"/>
              </a:p>
            </p:txBody>
          </p:sp>
        </mc:Choice>
        <mc:Fallback>
          <p:sp>
            <p:nvSpPr>
              <p:cNvPr id="11266" name="Rectangle 3"/>
              <p:cNvSpPr>
                <a:spLocks noGrp="1" noRot="1" noChangeAspect="1" noMove="1" noResize="1" noEditPoints="1" noAdjustHandles="1" noChangeArrowheads="1" noChangeShapeType="1" noTextEdit="1"/>
              </p:cNvSpPr>
              <p:nvPr>
                <p:ph idx="1"/>
              </p:nvPr>
            </p:nvSpPr>
            <p:spPr>
              <a:xfrm>
                <a:off x="457200" y="1295400"/>
                <a:ext cx="8229600" cy="5410200"/>
              </a:xfrm>
              <a:blipFill rotWithShape="0">
                <a:blip r:embed="rId4"/>
                <a:stretch>
                  <a:fillRect l="-519" t="-2818"/>
                </a:stretch>
              </a:blipFill>
            </p:spPr>
            <p:txBody>
              <a:bodyPr/>
              <a:lstStyle/>
              <a:p>
                <a:r>
                  <a:rPr lang="en-US">
                    <a:noFill/>
                  </a:rPr>
                  <a:t> </a:t>
                </a:r>
              </a:p>
            </p:txBody>
          </p:sp>
        </mc:Fallback>
      </mc:AlternateContent>
      <p:sp>
        <p:nvSpPr>
          <p:cNvPr id="4098" name="Rectangle 2"/>
          <p:cNvSpPr>
            <a:spLocks noGrp="1" noChangeArrowheads="1"/>
          </p:cNvSpPr>
          <p:nvPr>
            <p:ph type="title"/>
          </p:nvPr>
        </p:nvSpPr>
        <p:spPr>
          <a:xfrm>
            <a:off x="457200" y="274638"/>
            <a:ext cx="8229600" cy="868362"/>
          </a:xfrm>
        </p:spPr>
        <p:txBody>
          <a:bodyPr>
            <a:normAutofit fontScale="90000"/>
          </a:bodyPr>
          <a:lstStyle/>
          <a:p>
            <a:pPr fontAlgn="auto">
              <a:spcAft>
                <a:spcPts val="0"/>
              </a:spcAft>
              <a:defRPr/>
            </a:pPr>
            <a:r>
              <a:rPr lang="en-US" dirty="0" smtClean="0"/>
              <a:t>Precision – There are 2 meanings!</a:t>
            </a:r>
            <a:endParaRPr lang="en-US" dirty="0"/>
          </a:p>
        </p:txBody>
      </p:sp>
      <p:graphicFrame>
        <p:nvGraphicFramePr>
          <p:cNvPr id="4" name="Table 3"/>
          <p:cNvGraphicFramePr>
            <a:graphicFrameLocks noGrp="1"/>
          </p:cNvGraphicFramePr>
          <p:nvPr/>
        </p:nvGraphicFramePr>
        <p:xfrm>
          <a:off x="1524000" y="289560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7.8 g</a:t>
                      </a:r>
                      <a:endParaRPr lang="en-US" dirty="0"/>
                    </a:p>
                  </a:txBody>
                  <a:tcPr/>
                </a:tc>
                <a:tc>
                  <a:txBody>
                    <a:bodyPr/>
                    <a:lstStyle/>
                    <a:p>
                      <a:r>
                        <a:rPr lang="en-US" dirty="0" smtClean="0"/>
                        <a:t>6.7 g</a:t>
                      </a:r>
                      <a:endParaRPr lang="en-US" dirty="0"/>
                    </a:p>
                  </a:txBody>
                  <a:tcPr/>
                </a:tc>
                <a:tc>
                  <a:txBody>
                    <a:bodyPr/>
                    <a:lstStyle/>
                    <a:p>
                      <a:r>
                        <a:rPr lang="en-US" dirty="0" smtClean="0"/>
                        <a:t>8.0 g</a:t>
                      </a:r>
                      <a:endParaRPr lang="en-US" dirty="0"/>
                    </a:p>
                  </a:txBody>
                  <a:tcPr/>
                </a:tc>
                <a:tc>
                  <a:txBody>
                    <a:bodyPr/>
                    <a:lstStyle/>
                    <a:p>
                      <a:r>
                        <a:rPr lang="en-US" dirty="0" smtClean="0"/>
                        <a:t>8.2 g</a:t>
                      </a:r>
                      <a:endParaRPr lang="en-US" dirty="0"/>
                    </a:p>
                  </a:txBody>
                  <a:tcPr/>
                </a:tc>
                <a:tc>
                  <a:txBody>
                    <a:bodyPr/>
                    <a:lstStyle/>
                    <a:p>
                      <a:r>
                        <a:rPr lang="en-US" dirty="0" smtClean="0"/>
                        <a:t>7.9 g</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699000972"/>
              </p:ext>
            </p:extLst>
          </p:nvPr>
        </p:nvGraphicFramePr>
        <p:xfrm>
          <a:off x="4572000" y="4953000"/>
          <a:ext cx="4267200" cy="1381760"/>
        </p:xfrm>
        <a:graphic>
          <a:graphicData uri="http://schemas.openxmlformats.org/drawingml/2006/table">
            <a:tbl>
              <a:tblPr firstRow="1" bandRow="1">
                <a:tableStyleId>{5C22544A-7EE6-4342-B048-85BDC9FD1C3A}</a:tableStyleId>
              </a:tblPr>
              <a:tblGrid>
                <a:gridCol w="2133600"/>
                <a:gridCol w="2133600"/>
              </a:tblGrid>
              <a:tr h="370840">
                <a:tc>
                  <a:txBody>
                    <a:bodyPr/>
                    <a:lstStyle/>
                    <a:p>
                      <a:r>
                        <a:rPr lang="en-US" b="0" dirty="0" smtClean="0">
                          <a:solidFill>
                            <a:schemeClr val="tx1"/>
                          </a:solidFill>
                        </a:rPr>
                        <a:t>&lt;10%</a:t>
                      </a:r>
                      <a:endParaRPr lang="en-US" b="0" dirty="0">
                        <a:solidFill>
                          <a:schemeClr val="tx1"/>
                        </a:solidFill>
                      </a:endParaRPr>
                    </a:p>
                  </a:txBody>
                  <a:tcPr/>
                </a:tc>
                <a:tc>
                  <a:txBody>
                    <a:bodyPr/>
                    <a:lstStyle/>
                    <a:p>
                      <a:r>
                        <a:rPr lang="en-US" b="0" dirty="0" smtClean="0">
                          <a:solidFill>
                            <a:schemeClr val="tx1"/>
                          </a:solidFill>
                        </a:rPr>
                        <a:t>Highly precise</a:t>
                      </a:r>
                      <a:endParaRPr lang="en-US" b="0" dirty="0">
                        <a:solidFill>
                          <a:schemeClr val="tx1"/>
                        </a:solidFill>
                      </a:endParaRPr>
                    </a:p>
                  </a:txBody>
                  <a:tcPr/>
                </a:tc>
              </a:tr>
              <a:tr h="370840">
                <a:tc>
                  <a:txBody>
                    <a:bodyPr/>
                    <a:lstStyle/>
                    <a:p>
                      <a:r>
                        <a:rPr lang="en-US" dirty="0" smtClean="0">
                          <a:solidFill>
                            <a:schemeClr val="tx1"/>
                          </a:solidFill>
                        </a:rPr>
                        <a:t>11-20%</a:t>
                      </a:r>
                      <a:endParaRPr lang="en-US" dirty="0">
                        <a:solidFill>
                          <a:schemeClr val="tx1"/>
                        </a:solidFill>
                      </a:endParaRPr>
                    </a:p>
                  </a:txBody>
                  <a:tcPr/>
                </a:tc>
                <a:tc>
                  <a:txBody>
                    <a:bodyPr/>
                    <a:lstStyle/>
                    <a:p>
                      <a:r>
                        <a:rPr lang="en-US" dirty="0" smtClean="0">
                          <a:solidFill>
                            <a:schemeClr val="tx1"/>
                          </a:solidFill>
                        </a:rPr>
                        <a:t>Acceptable</a:t>
                      </a:r>
                      <a:r>
                        <a:rPr lang="en-US" baseline="0" dirty="0" smtClean="0">
                          <a:solidFill>
                            <a:schemeClr val="tx1"/>
                          </a:solidFill>
                        </a:rPr>
                        <a:t> precision</a:t>
                      </a:r>
                    </a:p>
                  </a:txBody>
                  <a:tcPr/>
                </a:tc>
              </a:tr>
              <a:tr h="370840">
                <a:tc>
                  <a:txBody>
                    <a:bodyPr/>
                    <a:lstStyle/>
                    <a:p>
                      <a:r>
                        <a:rPr lang="en-US" dirty="0" smtClean="0">
                          <a:solidFill>
                            <a:schemeClr val="tx1"/>
                          </a:solidFill>
                        </a:rPr>
                        <a:t>&gt;20%</a:t>
                      </a:r>
                      <a:endParaRPr lang="en-US" dirty="0">
                        <a:solidFill>
                          <a:schemeClr val="tx1"/>
                        </a:solidFill>
                      </a:endParaRPr>
                    </a:p>
                  </a:txBody>
                  <a:tcPr/>
                </a:tc>
                <a:tc>
                  <a:txBody>
                    <a:bodyPr/>
                    <a:lstStyle/>
                    <a:p>
                      <a:r>
                        <a:rPr lang="en-US" dirty="0" smtClean="0">
                          <a:solidFill>
                            <a:schemeClr val="tx1"/>
                          </a:solidFill>
                        </a:rPr>
                        <a:t>Not precise</a:t>
                      </a:r>
                      <a:endParaRPr lang="en-US" dirty="0">
                        <a:solidFill>
                          <a:schemeClr val="tx1"/>
                        </a:solidFill>
                      </a:endParaRPr>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710" y="1417638"/>
            <a:ext cx="8229600" cy="4525962"/>
          </a:xfrm>
        </p:spPr>
        <p:txBody>
          <a:bodyPr/>
          <a:lstStyle/>
          <a:p>
            <a:pPr marL="623887" indent="-514350">
              <a:lnSpc>
                <a:spcPct val="80000"/>
              </a:lnSpc>
              <a:buNone/>
            </a:pPr>
            <a:r>
              <a:rPr lang="en-US" sz="3200" dirty="0" smtClean="0"/>
              <a:t>2) </a:t>
            </a:r>
            <a:r>
              <a:rPr lang="en-US" sz="2800" u="sng" dirty="0" smtClean="0"/>
              <a:t>Precision</a:t>
            </a:r>
            <a:r>
              <a:rPr lang="en-US" sz="2800" dirty="0" smtClean="0"/>
              <a:t> refers to the degree of exactness that a measurement can be made, and is limited by the measuring device or instrument used</a:t>
            </a:r>
          </a:p>
          <a:p>
            <a:pPr marL="1117600" lvl="2" indent="-514350">
              <a:lnSpc>
                <a:spcPct val="80000"/>
              </a:lnSpc>
            </a:pPr>
            <a:r>
              <a:rPr lang="en-US" sz="2200" dirty="0" smtClean="0"/>
              <a:t>how detailed your tool can </a:t>
            </a:r>
            <a:r>
              <a:rPr lang="en-US" sz="2200" dirty="0" smtClean="0"/>
              <a:t>measure (least count)</a:t>
            </a:r>
            <a:endParaRPr lang="en-US" sz="2200" dirty="0" smtClean="0"/>
          </a:p>
          <a:p>
            <a:pPr>
              <a:lnSpc>
                <a:spcPct val="80000"/>
              </a:lnSpc>
              <a:buFontTx/>
              <a:buNone/>
            </a:pPr>
            <a:endParaRPr lang="en-US" sz="2800" dirty="0" smtClean="0"/>
          </a:p>
          <a:p>
            <a:pPr>
              <a:lnSpc>
                <a:spcPct val="80000"/>
              </a:lnSpc>
              <a:buFontTx/>
              <a:buNone/>
            </a:pPr>
            <a:r>
              <a:rPr lang="en-US" sz="2800" dirty="0" smtClean="0"/>
              <a:t>Example:  A measurement of 1.325m is more precise than a measurement of 1.3m.</a:t>
            </a:r>
          </a:p>
          <a:p>
            <a:pPr>
              <a:lnSpc>
                <a:spcPct val="80000"/>
              </a:lnSpc>
              <a:buFontTx/>
              <a:buNone/>
            </a:pPr>
            <a:endParaRPr lang="en-US" sz="2800" dirty="0" smtClean="0"/>
          </a:p>
          <a:p>
            <a:pPr>
              <a:lnSpc>
                <a:spcPct val="80000"/>
              </a:lnSpc>
              <a:buFontTx/>
              <a:buNone/>
            </a:pPr>
            <a:r>
              <a:rPr lang="en-US" sz="2800" dirty="0" smtClean="0"/>
              <a:t>				</a:t>
            </a:r>
            <a:r>
              <a:rPr lang="en-US" sz="3200" dirty="0" smtClean="0"/>
              <a:t>calipers vs. a ruler</a:t>
            </a:r>
            <a:endParaRPr lang="en-US" sz="2800" dirty="0" smtClean="0"/>
          </a:p>
          <a:p>
            <a:endParaRPr lang="en-US" dirty="0"/>
          </a:p>
        </p:txBody>
      </p:sp>
      <p:sp>
        <p:nvSpPr>
          <p:cNvPr id="3" name="Title 2"/>
          <p:cNvSpPr>
            <a:spLocks noGrp="1"/>
          </p:cNvSpPr>
          <p:nvPr>
            <p:ph type="title"/>
          </p:nvPr>
        </p:nvSpPr>
        <p:spPr/>
        <p:txBody>
          <a:bodyPr>
            <a:normAutofit/>
          </a:bodyPr>
          <a:lstStyle/>
          <a:p>
            <a:r>
              <a:rPr lang="en-US" dirty="0" smtClean="0"/>
              <a:t>Precision of an instrument</a:t>
            </a:r>
            <a:endParaRPr lang="en-US" dirty="0"/>
          </a:p>
        </p:txBody>
      </p:sp>
      <p:pic>
        <p:nvPicPr>
          <p:cNvPr id="27650" name="Picture 2" descr="http://upload.wikimedia.org/wikipedia/commons/1/18/Caliper_detail_view.jpeg">
            <a:hlinkClick r:id="rId4"/>
          </p:cNvPr>
          <p:cNvPicPr>
            <a:picLocks noChangeAspect="1" noChangeArrowheads="1"/>
          </p:cNvPicPr>
          <p:nvPr/>
        </p:nvPicPr>
        <p:blipFill>
          <a:blip r:embed="rId5" cstate="print"/>
          <a:srcRect/>
          <a:stretch>
            <a:fillRect/>
          </a:stretch>
        </p:blipFill>
        <p:spPr bwMode="auto">
          <a:xfrm>
            <a:off x="2041889" y="5156943"/>
            <a:ext cx="2530111" cy="1573313"/>
          </a:xfrm>
          <a:prstGeom prst="rect">
            <a:avLst/>
          </a:prstGeom>
          <a:noFill/>
        </p:spPr>
      </p:pic>
      <p:pic>
        <p:nvPicPr>
          <p:cNvPr id="27654" name="Picture 6" descr="Flexible Ruler 12"/>
          <p:cNvPicPr>
            <a:picLocks noChangeAspect="1" noChangeArrowheads="1"/>
          </p:cNvPicPr>
          <p:nvPr/>
        </p:nvPicPr>
        <p:blipFill>
          <a:blip r:embed="rId6" cstate="print"/>
          <a:srcRect/>
          <a:stretch>
            <a:fillRect/>
          </a:stretch>
        </p:blipFill>
        <p:spPr bwMode="auto">
          <a:xfrm>
            <a:off x="4876800" y="5029200"/>
            <a:ext cx="2743200" cy="18288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lumMod val="75000"/>
                    <a:lumOff val="25000"/>
                  </a:schemeClr>
                </a:solidFill>
                <a:effectLst>
                  <a:outerShdw blurRad="38100" dist="38100" dir="2700000" algn="tl">
                    <a:srgbClr val="000000">
                      <a:alpha val="43137"/>
                    </a:srgbClr>
                  </a:outerShdw>
                </a:effectLst>
              </a:rPr>
              <a:t>Another example: Precision</a:t>
            </a:r>
            <a:endParaRPr lang="en-US" dirty="0">
              <a:solidFill>
                <a:schemeClr val="bg1">
                  <a:lumMod val="75000"/>
                  <a:lumOff val="25000"/>
                </a:schemeClr>
              </a:solidFill>
              <a:effectLst>
                <a:outerShdw blurRad="38100" dist="38100" dir="2700000" algn="tl">
                  <a:srgbClr val="000000">
                    <a:alpha val="43137"/>
                  </a:srgbClr>
                </a:outerShdw>
              </a:effectLst>
            </a:endParaRPr>
          </a:p>
        </p:txBody>
      </p:sp>
      <p:pic>
        <p:nvPicPr>
          <p:cNvPr id="1026" name="Picture 2" descr="Graduated Glass Cylinde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4038600" cy="403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humboldtmfg.com/product-images/H-4911.050_lg.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53711" y="1190625"/>
            <a:ext cx="3143250" cy="40957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36727" y="5399940"/>
            <a:ext cx="8229601" cy="830997"/>
          </a:xfrm>
          <a:prstGeom prst="rect">
            <a:avLst/>
          </a:prstGeom>
          <a:noFill/>
        </p:spPr>
        <p:txBody>
          <a:bodyPr wrap="square" rtlCol="0">
            <a:spAutoFit/>
          </a:bodyPr>
          <a:lstStyle/>
          <a:p>
            <a:r>
              <a:rPr lang="en-US" sz="2400" dirty="0" smtClean="0">
                <a:solidFill>
                  <a:schemeClr val="bg1">
                    <a:lumMod val="95000"/>
                    <a:lumOff val="5000"/>
                  </a:schemeClr>
                </a:solidFill>
                <a:latin typeface="Lucida Sans Unicode" panose="020B0602030504020204" pitchFamily="34" charset="0"/>
                <a:cs typeface="Lucida Sans Unicode" panose="020B0602030504020204" pitchFamily="34" charset="0"/>
              </a:rPr>
              <a:t>Which measuring device allows for more precision</a:t>
            </a:r>
            <a:r>
              <a:rPr lang="en-US" sz="2400" dirty="0" smtClean="0">
                <a:solidFill>
                  <a:schemeClr val="bg1">
                    <a:lumMod val="95000"/>
                    <a:lumOff val="5000"/>
                  </a:schemeClr>
                </a:solidFill>
                <a:latin typeface="Lucida Sans Unicode" panose="020B0602030504020204" pitchFamily="34" charset="0"/>
                <a:cs typeface="Lucida Sans Unicode" panose="020B0602030504020204" pitchFamily="34" charset="0"/>
              </a:rPr>
              <a:t>?</a:t>
            </a:r>
          </a:p>
          <a:p>
            <a:r>
              <a:rPr lang="en-US" sz="2400" dirty="0" smtClean="0">
                <a:solidFill>
                  <a:schemeClr val="bg1">
                    <a:lumMod val="95000"/>
                    <a:lumOff val="5000"/>
                  </a:schemeClr>
                </a:solidFill>
                <a:latin typeface="Lucida Sans Unicode" panose="020B0602030504020204" pitchFamily="34" charset="0"/>
                <a:cs typeface="Lucida Sans Unicode" panose="020B0602030504020204" pitchFamily="34" charset="0"/>
              </a:rPr>
              <a:t>Which one could you more correctly measure 53 mL?</a:t>
            </a:r>
            <a:endParaRPr lang="en-US" sz="2400" dirty="0">
              <a:solidFill>
                <a:schemeClr val="bg1">
                  <a:lumMod val="95000"/>
                  <a:lumOff val="5000"/>
                </a:schemeClr>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71516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92526" y="1447800"/>
            <a:ext cx="8229600" cy="5181600"/>
          </a:xfrm>
        </p:spPr>
        <p:txBody>
          <a:bodyPr/>
          <a:lstStyle/>
          <a:p>
            <a:r>
              <a:rPr lang="en-US" dirty="0" smtClean="0"/>
              <a:t>When using scientific instruments, measure to the least count, and then estimate the next digit.</a:t>
            </a:r>
          </a:p>
          <a:p>
            <a:endParaRPr lang="en-US" dirty="0"/>
          </a:p>
          <a:p>
            <a:endParaRPr lang="en-US" dirty="0" smtClean="0"/>
          </a:p>
          <a:p>
            <a:endParaRPr lang="en-US" dirty="0"/>
          </a:p>
          <a:p>
            <a:endParaRPr lang="en-US" dirty="0" smtClean="0"/>
          </a:p>
          <a:p>
            <a:r>
              <a:rPr lang="en-US" dirty="0" smtClean="0"/>
              <a:t>Let’s practice. Assume both of these rulers refers to centimeters. Which has a smaller least count?</a:t>
            </a:r>
          </a:p>
          <a:p>
            <a:r>
              <a:rPr lang="en-US" dirty="0" smtClean="0"/>
              <a:t>What is the length of each line?</a:t>
            </a:r>
          </a:p>
          <a:p>
            <a:endParaRPr lang="en-US" dirty="0"/>
          </a:p>
        </p:txBody>
      </p:sp>
      <p:sp>
        <p:nvSpPr>
          <p:cNvPr id="3" name="Title 2"/>
          <p:cNvSpPr>
            <a:spLocks noGrp="1"/>
          </p:cNvSpPr>
          <p:nvPr>
            <p:ph type="title"/>
          </p:nvPr>
        </p:nvSpPr>
        <p:spPr/>
        <p:txBody>
          <a:bodyPr/>
          <a:lstStyle/>
          <a:p>
            <a:r>
              <a:rPr lang="en-US" dirty="0" smtClean="0"/>
              <a:t>Measuring correctly	</a:t>
            </a:r>
            <a:endParaRPr lang="en-US" dirty="0"/>
          </a:p>
        </p:txBody>
      </p:sp>
      <p:pic>
        <p:nvPicPr>
          <p:cNvPr id="1026" name="Picture 2" descr="Image result for images ru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991643"/>
            <a:ext cx="224790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mages rul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525486"/>
            <a:ext cx="3429000" cy="174171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990600" y="2923043"/>
            <a:ext cx="1447800" cy="742157"/>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996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685800" y="1219200"/>
            <a:ext cx="7696200" cy="5181600"/>
          </a:xfrm>
        </p:spPr>
        <p:txBody>
          <a:bodyPr/>
          <a:lstStyle/>
          <a:p>
            <a:pPr>
              <a:buFontTx/>
              <a:buNone/>
            </a:pPr>
            <a:r>
              <a:rPr lang="en-US" sz="2400" dirty="0" smtClean="0"/>
              <a:t>A lack of </a:t>
            </a:r>
            <a:r>
              <a:rPr lang="en-US" sz="2400" u="sng" dirty="0" smtClean="0"/>
              <a:t>precision</a:t>
            </a:r>
            <a:r>
              <a:rPr lang="en-US" sz="2400" dirty="0" smtClean="0"/>
              <a:t> is typically due to the limitations of the measuring device or instrument.</a:t>
            </a:r>
          </a:p>
          <a:p>
            <a:pPr>
              <a:buFontTx/>
              <a:buNone/>
            </a:pPr>
            <a:r>
              <a:rPr lang="en-US" sz="2400" dirty="0" smtClean="0"/>
              <a:t>Example:  If </a:t>
            </a:r>
            <a:r>
              <a:rPr lang="en-US" sz="2400" dirty="0" smtClean="0"/>
              <a:t>I only have one </a:t>
            </a:r>
            <a:r>
              <a:rPr lang="en-US" sz="2400" dirty="0" smtClean="0"/>
              <a:t>meter </a:t>
            </a:r>
            <a:r>
              <a:rPr lang="en-US" sz="2400" dirty="0" smtClean="0"/>
              <a:t>stick and I want to measure the length of a city block. A meter stick was not intended to measure such large distances. </a:t>
            </a:r>
            <a:endParaRPr lang="en-US" sz="2400" dirty="0"/>
          </a:p>
          <a:p>
            <a:pPr>
              <a:buFontTx/>
              <a:buNone/>
            </a:pPr>
            <a:r>
              <a:rPr lang="en-US" sz="2400" dirty="0" smtClean="0"/>
              <a:t>Example: Trying to measure the width of a human hair with a standard ruler will yield bad data because the least count lacks the necessary precision. </a:t>
            </a:r>
            <a:endParaRPr lang="en-US" sz="2400" dirty="0" smtClean="0"/>
          </a:p>
          <a:p>
            <a:pPr>
              <a:buFontTx/>
              <a:buNone/>
            </a:pPr>
            <a:endParaRPr lang="en-US" sz="2400" dirty="0" smtClean="0"/>
          </a:p>
          <a:p>
            <a:pPr algn="r">
              <a:buFontTx/>
              <a:buNone/>
            </a:pPr>
            <a:r>
              <a:rPr lang="en-US" sz="2400" dirty="0" smtClean="0"/>
              <a:t>BUT</a:t>
            </a:r>
            <a:r>
              <a:rPr lang="en-US" sz="2400" dirty="0" smtClean="0"/>
              <a:t>, lack of </a:t>
            </a:r>
            <a:r>
              <a:rPr lang="en-US" sz="2400" u="sng" dirty="0" smtClean="0"/>
              <a:t>accuracy</a:t>
            </a:r>
            <a:r>
              <a:rPr lang="en-US" sz="2400" dirty="0" smtClean="0"/>
              <a:t> is usually due to </a:t>
            </a:r>
            <a:r>
              <a:rPr lang="en-US" sz="2400" dirty="0" smtClean="0"/>
              <a:t>error</a:t>
            </a:r>
            <a:r>
              <a:rPr lang="en-US" sz="2400" dirty="0"/>
              <a:t>.</a:t>
            </a:r>
            <a:endParaRPr lang="en-US" sz="2400" dirty="0" smtClean="0"/>
          </a:p>
        </p:txBody>
      </p:sp>
      <p:sp>
        <p:nvSpPr>
          <p:cNvPr id="15362" name="Rectangle 2"/>
          <p:cNvSpPr>
            <a:spLocks noGrp="1" noChangeArrowheads="1"/>
          </p:cNvSpPr>
          <p:nvPr>
            <p:ph type="title"/>
          </p:nvPr>
        </p:nvSpPr>
        <p:spPr>
          <a:xfrm>
            <a:off x="685800" y="152400"/>
            <a:ext cx="6870700" cy="990600"/>
          </a:xfrm>
        </p:spPr>
        <p:txBody>
          <a:bodyPr/>
          <a:lstStyle/>
          <a:p>
            <a:pPr fontAlgn="auto">
              <a:spcAft>
                <a:spcPts val="0"/>
              </a:spcAft>
              <a:defRPr/>
            </a:pPr>
            <a:r>
              <a:rPr lang="en-US" dirty="0" smtClean="0"/>
              <a:t>Lack of Precision</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19662"/>
          </a:xfrm>
        </p:spPr>
        <p:txBody>
          <a:bodyPr/>
          <a:lstStyle/>
          <a:p>
            <a:pPr marL="623887" indent="-514350">
              <a:buFont typeface="+mj-lt"/>
              <a:buAutoNum type="arabicPeriod"/>
            </a:pPr>
            <a:r>
              <a:rPr lang="en-US" i="1" dirty="0" smtClean="0"/>
              <a:t>Random</a:t>
            </a:r>
            <a:r>
              <a:rPr lang="en-US" dirty="0" smtClean="0"/>
              <a:t> – due to the small differences in measurements being read in different trials and by different people. When data is collected from an experiment, the overall differences should be within a small range. This is an acceptable type of error. </a:t>
            </a:r>
          </a:p>
          <a:p>
            <a:pPr marL="623887" indent="-514350">
              <a:buFont typeface="+mj-lt"/>
              <a:buAutoNum type="arabicPeriod"/>
            </a:pPr>
            <a:r>
              <a:rPr lang="en-US" i="1" dirty="0" smtClean="0"/>
              <a:t>Systematic</a:t>
            </a:r>
            <a:r>
              <a:rPr lang="en-US" dirty="0" smtClean="0"/>
              <a:t> – usually due to an error in equipment calibration (see examples)</a:t>
            </a:r>
          </a:p>
          <a:p>
            <a:pPr marL="623887" indent="-514350">
              <a:buFont typeface="+mj-lt"/>
              <a:buAutoNum type="arabicPeriod"/>
            </a:pPr>
            <a:r>
              <a:rPr lang="en-US" i="1" dirty="0" smtClean="0"/>
              <a:t>Human error </a:t>
            </a:r>
            <a:r>
              <a:rPr lang="en-US" dirty="0" smtClean="0"/>
              <a:t>– the experimenter is doing something incorrectly (unacceptable source of error)</a:t>
            </a:r>
            <a:endParaRPr lang="en-US" dirty="0"/>
          </a:p>
        </p:txBody>
      </p:sp>
      <p:sp>
        <p:nvSpPr>
          <p:cNvPr id="3" name="Title 2"/>
          <p:cNvSpPr>
            <a:spLocks noGrp="1"/>
          </p:cNvSpPr>
          <p:nvPr>
            <p:ph type="title"/>
          </p:nvPr>
        </p:nvSpPr>
        <p:spPr/>
        <p:txBody>
          <a:bodyPr/>
          <a:lstStyle/>
          <a:p>
            <a:r>
              <a:rPr lang="en-US" dirty="0" smtClean="0"/>
              <a:t>Three Types of Error	</a:t>
            </a:r>
            <a:endParaRPr lang="en-US" dirty="0"/>
          </a:p>
        </p:txBody>
      </p:sp>
    </p:spTree>
    <p:extLst>
      <p:ext uri="{BB962C8B-B14F-4D97-AF65-F5344CB8AC3E}">
        <p14:creationId xmlns:p14="http://schemas.microsoft.com/office/powerpoint/2010/main" val="8758154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Concourse</Template>
  <TotalTime>987</TotalTime>
  <Words>616</Words>
  <Application>Microsoft Office PowerPoint</Application>
  <PresentationFormat>On-screen Show (4:3)</PresentationFormat>
  <Paragraphs>96</Paragraphs>
  <Slides>12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Cambria Math</vt:lpstr>
      <vt:lpstr>Comic Sans MS</vt:lpstr>
      <vt:lpstr>Lucida Sans Unicode</vt:lpstr>
      <vt:lpstr>Verdana</vt:lpstr>
      <vt:lpstr>Wingdings 2</vt:lpstr>
      <vt:lpstr>Wingdings 3</vt:lpstr>
      <vt:lpstr>Concourse</vt:lpstr>
      <vt:lpstr>Accuracy and Precision</vt:lpstr>
      <vt:lpstr>Accuracy</vt:lpstr>
      <vt:lpstr>Percent Error</vt:lpstr>
      <vt:lpstr>Precision – There are 2 meanings!</vt:lpstr>
      <vt:lpstr>Precision of an instrument</vt:lpstr>
      <vt:lpstr>Another example: Precision</vt:lpstr>
      <vt:lpstr>Measuring correctly </vt:lpstr>
      <vt:lpstr>Lack of Precision</vt:lpstr>
      <vt:lpstr>Three Types of Error </vt:lpstr>
      <vt:lpstr>Examples of Systematic Error</vt:lpstr>
      <vt:lpstr>Accuracy and Precision</vt:lpstr>
      <vt:lpstr>More Precision Instruments</vt:lpstr>
    </vt:vector>
  </TitlesOfParts>
  <Company>Austin Independent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Accuracy and Precision</dc:title>
  <dc:creator>khines;K. Flenniken</dc:creator>
  <cp:lastModifiedBy>Kendra Flenniken</cp:lastModifiedBy>
  <cp:revision>39</cp:revision>
  <dcterms:created xsi:type="dcterms:W3CDTF">2009-08-20T22:11:53Z</dcterms:created>
  <dcterms:modified xsi:type="dcterms:W3CDTF">2015-08-28T05:59:25Z</dcterms:modified>
</cp:coreProperties>
</file>