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64" r:id="rId4"/>
    <p:sldId id="270" r:id="rId5"/>
    <p:sldId id="261" r:id="rId6"/>
    <p:sldId id="258" r:id="rId7"/>
    <p:sldId id="262" r:id="rId8"/>
    <p:sldId id="263" r:id="rId9"/>
    <p:sldId id="271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514B8-294A-4CAA-99C0-65D135F604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05F63-A84F-4C10-94BC-EB53B2D134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ECCAD-F164-46A9-B9F1-BACEE2BF1C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558BB-E5C2-447D-83FE-E0D981C43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63CD1-3EBB-4648-8B03-E99D6DB25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D71AD-C311-40B0-AADE-9039716C72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6529D3BF-082C-4B7F-880D-2D0CF99808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06641-6719-455A-8005-43F3DC0CD2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A5915-8B09-47ED-9D71-98E327522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DF32A-5008-431F-B778-74D4E3DB28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E868-04D3-4955-A95A-FCC8F590F2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FF1D0-3893-4065-8E33-938924ADD2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75865-8648-46CE-A896-C9AFCD7B65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75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58C65F0-EEB8-4177-A9FB-0D601F3797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1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2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3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Excel_97-2003_Worksheet4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dirty="0" smtClean="0">
                <a:solidFill>
                  <a:schemeClr val="accent1">
                    <a:lumMod val="50000"/>
                  </a:schemeClr>
                </a:solidFill>
              </a:rPr>
              <a:t>Acceleration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Chapter 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28600" y="2438400"/>
          <a:ext cx="4038600" cy="331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art" r:id="rId4" imgW="4057560" imgH="3333840" progId="Excel.Chart.8">
                  <p:embed/>
                </p:oleObj>
              </mc:Choice>
              <mc:Fallback>
                <p:oleObj name="Chart" r:id="rId4" imgW="4057560" imgH="3333840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38400"/>
                        <a:ext cx="4038600" cy="331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 Box 14"/>
          <p:cNvSpPr txBox="1">
            <a:spLocks noChangeArrowheads="1"/>
          </p:cNvSpPr>
          <p:nvPr/>
        </p:nvSpPr>
        <p:spPr bwMode="auto">
          <a:xfrm>
            <a:off x="304800" y="609600"/>
            <a:ext cx="8001000" cy="707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What does the graph show?</a:t>
            </a:r>
          </a:p>
        </p:txBody>
      </p:sp>
      <p:sp>
        <p:nvSpPr>
          <p:cNvPr id="1028" name="Text Box 16"/>
          <p:cNvSpPr txBox="1">
            <a:spLocks noChangeArrowheads="1"/>
          </p:cNvSpPr>
          <p:nvPr/>
        </p:nvSpPr>
        <p:spPr bwMode="auto">
          <a:xfrm>
            <a:off x="4495800" y="2057400"/>
            <a:ext cx="4343400" cy="39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Speed is changing in regular intervals. </a:t>
            </a:r>
          </a:p>
          <a:p>
            <a:pPr>
              <a:spcBef>
                <a:spcPct val="50000"/>
              </a:spcBef>
            </a:pPr>
            <a:r>
              <a:rPr lang="en-US" sz="22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In this graph, the speed increases by 2m/s each second. </a:t>
            </a:r>
          </a:p>
          <a:p>
            <a:pPr>
              <a:spcBef>
                <a:spcPct val="50000"/>
              </a:spcBef>
            </a:pPr>
            <a:r>
              <a:rPr lang="en-US" sz="22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This gives a linear slope and constant acceleration.</a:t>
            </a:r>
          </a:p>
          <a:p>
            <a:pPr>
              <a:spcBef>
                <a:spcPct val="50000"/>
              </a:spcBef>
            </a:pPr>
            <a:r>
              <a:rPr lang="en-US" sz="2200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Zero slope can also be constant acceleration (check if direction is changing).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842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What does the graph show?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2400" y="1944688"/>
          <a:ext cx="5103813" cy="419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hart" r:id="rId4" imgW="3838590" imgH="3152685" progId="Excel.Chart.8">
                  <p:embed/>
                </p:oleObj>
              </mc:Choice>
              <mc:Fallback>
                <p:oleObj name="Chart" r:id="rId4" imgW="3838590" imgH="3152685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944688"/>
                        <a:ext cx="5103813" cy="419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5334000" y="2743200"/>
            <a:ext cx="3657600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Speed is changing at increasing intervals.</a:t>
            </a:r>
          </a:p>
          <a:p>
            <a:pPr>
              <a:spcBef>
                <a:spcPct val="50000"/>
              </a:spcBef>
            </a:pPr>
            <a:r>
              <a:rPr lang="en-US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In this case, the speed doubles as each second passes by.</a:t>
            </a:r>
          </a:p>
          <a:p>
            <a:pPr>
              <a:spcBef>
                <a:spcPct val="50000"/>
              </a:spcBef>
            </a:pPr>
            <a:r>
              <a:rPr lang="en-US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This gives a curved slope to the graph, in which acceleration is changing every point on the graph.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9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What does the graph show?</a:t>
            </a:r>
          </a:p>
        </p:txBody>
      </p:sp>
      <p:graphicFrame>
        <p:nvGraphicFramePr>
          <p:cNvPr id="3074" name="Object 14"/>
          <p:cNvGraphicFramePr>
            <a:graphicFrameLocks noGrp="1" noChangeAspect="1"/>
          </p:cNvGraphicFramePr>
          <p:nvPr>
            <p:ph idx="1"/>
          </p:nvPr>
        </p:nvGraphicFramePr>
        <p:xfrm>
          <a:off x="304800" y="1981200"/>
          <a:ext cx="4876800" cy="437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hart" r:id="rId4" imgW="3600450" imgH="3228975" progId="Excel.Chart.8">
                  <p:embed/>
                </p:oleObj>
              </mc:Choice>
              <mc:Fallback>
                <p:oleObj name="Chart" r:id="rId4" imgW="3600450" imgH="3228975" progId="Excel.Char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81200"/>
                        <a:ext cx="4876800" cy="437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17"/>
          <p:cNvSpPr txBox="1">
            <a:spLocks noChangeArrowheads="1"/>
          </p:cNvSpPr>
          <p:nvPr/>
        </p:nvSpPr>
        <p:spPr bwMode="auto">
          <a:xfrm>
            <a:off x="5486400" y="2133600"/>
            <a:ext cx="3276600" cy="311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Speed is constant.</a:t>
            </a:r>
          </a:p>
          <a:p>
            <a:pPr>
              <a:spcBef>
                <a:spcPct val="50000"/>
              </a:spcBef>
            </a:pPr>
            <a:endParaRPr lang="en-US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This object is moving at 5m/s for each second that passes.</a:t>
            </a:r>
          </a:p>
          <a:p>
            <a:pPr>
              <a:spcBef>
                <a:spcPct val="50000"/>
              </a:spcBef>
            </a:pPr>
            <a:endParaRPr lang="en-US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This gives a slope of zero because the speed is not changing. 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What does the graph show?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28600" y="2068513"/>
          <a:ext cx="5943600" cy="401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4" imgW="4962600" imgH="3352710" progId="Excel.Chart.8">
                  <p:embed/>
                </p:oleObj>
              </mc:Choice>
              <mc:Fallback>
                <p:oleObj name="Chart" r:id="rId4" imgW="4962600" imgH="3352710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68513"/>
                        <a:ext cx="5943600" cy="401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172200" y="2362200"/>
            <a:ext cx="2971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This graph shows two objects slowing down or </a:t>
            </a:r>
            <a:r>
              <a:rPr lang="en-US" sz="2000" i="1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decelerating</a:t>
            </a:r>
            <a:r>
              <a:rPr lang="en-US" sz="20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endParaRPr lang="en-US" sz="20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20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sign of the slope on this graph is negative, therefore it is negative acceleration.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05105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  <a:t>Acceleration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534400" cy="38449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 u="sng" dirty="0" smtClean="0">
                <a:effectLst>
                  <a:outerShdw blurRad="50800" dist="38100" dir="2700000" algn="tl" rotWithShape="0">
                    <a:schemeClr val="bg1">
                      <a:alpha val="56000"/>
                    </a:schemeClr>
                  </a:outerShdw>
                </a:effectLst>
              </a:rPr>
              <a:t>Acceleration</a:t>
            </a:r>
            <a:r>
              <a:rPr lang="en-US" sz="4400" dirty="0" smtClean="0">
                <a:effectLst>
                  <a:outerShdw blurRad="50800" dist="38100" dir="2700000" algn="tl" rotWithShape="0">
                    <a:schemeClr val="bg1">
                      <a:alpha val="56000"/>
                    </a:schemeClr>
                  </a:outerShdw>
                </a:effectLst>
              </a:rPr>
              <a:t> is the rate at which velocity changes</a:t>
            </a:r>
            <a:r>
              <a:rPr lang="en-US" sz="4400" dirty="0" smtClean="0">
                <a:effectLst>
                  <a:outerShdw blurRad="50800" dist="38100" dir="2700000" algn="tl" rotWithShape="0">
                    <a:schemeClr val="bg1">
                      <a:alpha val="56000"/>
                    </a:schemeClr>
                  </a:outerShdw>
                </a:effectLst>
              </a:rPr>
              <a:t>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3200" dirty="0" smtClean="0">
              <a:effectLst>
                <a:outerShdw blurRad="50800" dist="38100" dir="2700000" algn="tl" rotWithShape="0">
                  <a:schemeClr val="bg1">
                    <a:alpha val="56000"/>
                  </a:schemeClr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200" dirty="0" smtClean="0">
                <a:effectLst>
                  <a:outerShdw blurRad="50800" dist="38100" dir="2700000" algn="tl" rotWithShape="0">
                    <a:schemeClr val="bg1">
                      <a:alpha val="56000"/>
                    </a:schemeClr>
                  </a:outerShdw>
                </a:effectLst>
              </a:rPr>
              <a:t>**Note: because acceleration depends upon </a:t>
            </a:r>
            <a:r>
              <a:rPr lang="en-US" sz="3200" i="1" dirty="0" smtClean="0">
                <a:effectLst>
                  <a:outerShdw blurRad="50800" dist="38100" dir="2700000" algn="tl" rotWithShape="0">
                    <a:schemeClr val="bg1">
                      <a:alpha val="56000"/>
                    </a:schemeClr>
                  </a:outerShdw>
                </a:effectLst>
              </a:rPr>
              <a:t>velocity</a:t>
            </a:r>
            <a:r>
              <a:rPr lang="en-US" sz="3200" dirty="0" smtClean="0">
                <a:effectLst>
                  <a:outerShdw blurRad="50800" dist="38100" dir="2700000" algn="tl" rotWithShape="0">
                    <a:schemeClr val="bg1">
                      <a:alpha val="56000"/>
                    </a:schemeClr>
                  </a:outerShdw>
                </a:effectLst>
              </a:rPr>
              <a:t>, it is a vector quantity.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200" dirty="0" smtClean="0">
                <a:effectLst>
                  <a:outerShdw blurRad="50800" dist="38100" dir="2700000" algn="tl" rotWithShape="0">
                    <a:schemeClr val="bg1">
                      <a:alpha val="56000"/>
                    </a:schemeClr>
                  </a:outerShdw>
                </a:effectLst>
              </a:rPr>
              <a:t>It has both magnitude and direction. </a:t>
            </a:r>
            <a:endParaRPr lang="en-US" sz="3200" dirty="0" smtClean="0">
              <a:effectLst>
                <a:outerShdw blurRad="50800" dist="38100" dir="2700000" algn="tl" rotWithShape="0">
                  <a:schemeClr val="bg1">
                    <a:alpha val="56000"/>
                  </a:scheme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dirty="0" smtClean="0">
              <a:effectLst>
                <a:outerShdw blurRad="50800" dist="38100" dir="2700000" algn="tl" rotWithShape="0">
                  <a:schemeClr val="bg1">
                    <a:lumMod val="75000"/>
                    <a:lumOff val="25000"/>
                    <a:alpha val="40000"/>
                  </a:scheme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l-GR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Formula for Acceleration</a:t>
            </a:r>
          </a:p>
        </p:txBody>
      </p:sp>
      <p:pic>
        <p:nvPicPr>
          <p:cNvPr id="9219" name="Picture 7" descr="acceleration equation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1676400"/>
            <a:ext cx="7315200" cy="1600200"/>
          </a:xfrm>
          <a:noFill/>
        </p:spPr>
      </p:pic>
      <p:pic>
        <p:nvPicPr>
          <p:cNvPr id="9220" name="Picture 8" descr="acceleration equation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85800" y="3657600"/>
            <a:ext cx="7848600" cy="2743200"/>
          </a:xfr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Changing acceleration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Acceleration is a vector quantity. 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An object’s acceleration can be changed by: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Speeding up (+)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Slowing down (-)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Changing direction</a:t>
            </a:r>
          </a:p>
        </p:txBody>
      </p:sp>
      <p:pic>
        <p:nvPicPr>
          <p:cNvPr id="10244" name="Picture 5" descr="math express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505200"/>
            <a:ext cx="4191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Units of Acceleration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a car’s speed increases from 8.9 m/s to 27 m/s in 4 seconds, the acceleration of the car would be 4.5 meters per second per second.  The speed increases by 4.5 meters per second every second.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units of meters per second per second are usually written </a:t>
            </a:r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 m/s</a:t>
            </a:r>
            <a:r>
              <a:rPr lang="en-US" b="1" baseline="30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Example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bicycle goes from 2 m/s to 10 m/s in 4 seconds as it accelerates down a hill.  What is the acceleration of the bicycle?</a:t>
            </a:r>
            <a:endParaRPr lang="el-GR" sz="36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Positive and Negative Acceleration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5720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When speed and acceleration are the same sign (both positive or both negative), the speed increases.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object is speeding up.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13316" name="Picture 6" descr="acceleration pic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4568" y="1600200"/>
            <a:ext cx="3325863" cy="4530725"/>
          </a:xfr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Positive and Negative Acceleration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6482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When acceleration and speed have the opposite sign, the speed decreases.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object is slowing down, or </a:t>
            </a:r>
            <a:r>
              <a:rPr lang="en-US" sz="3600" i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decelerating</a:t>
            </a:r>
            <a:r>
              <a:rPr lang="en-US" sz="36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dirty="0" smtClean="0"/>
          </a:p>
        </p:txBody>
      </p:sp>
      <p:pic>
        <p:nvPicPr>
          <p:cNvPr id="14340" name="Picture 5" descr="acceleration pic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20713" y="1600200"/>
            <a:ext cx="3293573" cy="4530725"/>
          </a:xfr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8750"/>
            <a:ext cx="8229600" cy="12588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Slope and Acceleration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5410200" cy="4343400"/>
          </a:xfrm>
          <a:ln w="9525">
            <a:solidFill>
              <a:schemeClr val="bg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Use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slope</a:t>
            </a:r>
            <a:r>
              <a:rPr lang="en-US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to find acceleration on speed vs. time graphs.</a:t>
            </a:r>
            <a:r>
              <a:rPr lang="en-US" sz="2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en-US" sz="24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Section A indicates _________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Section B indicates _________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4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Section C indicates _________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362200"/>
            <a:ext cx="32178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391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Book Antiqua</vt:lpstr>
      <vt:lpstr>Lucida Sans</vt:lpstr>
      <vt:lpstr>Times New Roman</vt:lpstr>
      <vt:lpstr>Verdana</vt:lpstr>
      <vt:lpstr>Wingdings</vt:lpstr>
      <vt:lpstr>Wingdings 2</vt:lpstr>
      <vt:lpstr>Wingdings 3</vt:lpstr>
      <vt:lpstr>Apex</vt:lpstr>
      <vt:lpstr>Chart</vt:lpstr>
      <vt:lpstr>Acceleration</vt:lpstr>
      <vt:lpstr>Acceleration</vt:lpstr>
      <vt:lpstr>Formula for Acceleration</vt:lpstr>
      <vt:lpstr>Changing acceleration</vt:lpstr>
      <vt:lpstr>Units of Acceleration</vt:lpstr>
      <vt:lpstr>Example</vt:lpstr>
      <vt:lpstr>Positive and Negative Acceleration</vt:lpstr>
      <vt:lpstr>Positive and Negative Acceleration</vt:lpstr>
      <vt:lpstr>Slope and Acceleration</vt:lpstr>
      <vt:lpstr>PowerPoint Presentation</vt:lpstr>
      <vt:lpstr>What does the graph show?</vt:lpstr>
      <vt:lpstr>What does the graph show?</vt:lpstr>
      <vt:lpstr>What does the graph show?</vt:lpstr>
    </vt:vector>
  </TitlesOfParts>
  <Company>Austin Independent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Acceleration</dc:title>
  <dc:creator>khines</dc:creator>
  <cp:lastModifiedBy>Kendra Flenniken</cp:lastModifiedBy>
  <cp:revision>21</cp:revision>
  <dcterms:created xsi:type="dcterms:W3CDTF">2009-09-15T15:34:06Z</dcterms:created>
  <dcterms:modified xsi:type="dcterms:W3CDTF">2015-10-09T00:59:22Z</dcterms:modified>
</cp:coreProperties>
</file>